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4" r:id="rId2"/>
    <p:sldId id="295" r:id="rId3"/>
    <p:sldId id="321" r:id="rId4"/>
    <p:sldId id="339" r:id="rId5"/>
    <p:sldId id="286" r:id="rId6"/>
    <p:sldId id="287" r:id="rId7"/>
    <p:sldId id="257" r:id="rId8"/>
    <p:sldId id="288" r:id="rId9"/>
    <p:sldId id="285" r:id="rId10"/>
    <p:sldId id="289" r:id="rId11"/>
    <p:sldId id="258" r:id="rId12"/>
    <p:sldId id="259" r:id="rId13"/>
    <p:sldId id="260" r:id="rId14"/>
    <p:sldId id="261" r:id="rId15"/>
    <p:sldId id="292" r:id="rId16"/>
    <p:sldId id="262" r:id="rId17"/>
    <p:sldId id="293" r:id="rId18"/>
    <p:sldId id="263" r:id="rId19"/>
    <p:sldId id="264" r:id="rId20"/>
    <p:sldId id="290" r:id="rId21"/>
    <p:sldId id="291" r:id="rId22"/>
    <p:sldId id="265" r:id="rId23"/>
    <p:sldId id="266" r:id="rId24"/>
    <p:sldId id="267" r:id="rId25"/>
    <p:sldId id="268" r:id="rId26"/>
    <p:sldId id="269" r:id="rId27"/>
    <p:sldId id="284" r:id="rId28"/>
    <p:sldId id="322" r:id="rId29"/>
    <p:sldId id="338" r:id="rId30"/>
    <p:sldId id="297" r:id="rId31"/>
    <p:sldId id="298" r:id="rId32"/>
    <p:sldId id="341" r:id="rId33"/>
    <p:sldId id="299" r:id="rId34"/>
    <p:sldId id="343" r:id="rId35"/>
    <p:sldId id="300" r:id="rId36"/>
    <p:sldId id="344" r:id="rId37"/>
    <p:sldId id="345" r:id="rId38"/>
    <p:sldId id="301" r:id="rId39"/>
    <p:sldId id="302" r:id="rId40"/>
    <p:sldId id="346" r:id="rId41"/>
    <p:sldId id="323" r:id="rId42"/>
    <p:sldId id="324" r:id="rId43"/>
    <p:sldId id="325" r:id="rId44"/>
    <p:sldId id="330" r:id="rId45"/>
    <p:sldId id="331" r:id="rId46"/>
    <p:sldId id="332" r:id="rId47"/>
    <p:sldId id="347" r:id="rId48"/>
    <p:sldId id="333" r:id="rId49"/>
    <p:sldId id="348" r:id="rId50"/>
    <p:sldId id="349" r:id="rId51"/>
    <p:sldId id="350" r:id="rId52"/>
    <p:sldId id="351" r:id="rId53"/>
    <p:sldId id="296" r:id="rId54"/>
    <p:sldId id="334" r:id="rId55"/>
    <p:sldId id="335" r:id="rId56"/>
    <p:sldId id="336" r:id="rId57"/>
    <p:sldId id="337" r:id="rId58"/>
    <p:sldId id="326" r:id="rId59"/>
    <p:sldId id="327" r:id="rId60"/>
    <p:sldId id="328" r:id="rId61"/>
    <p:sldId id="329" r:id="rId62"/>
    <p:sldId id="303" r:id="rId63"/>
    <p:sldId id="304" r:id="rId64"/>
    <p:sldId id="305" r:id="rId65"/>
    <p:sldId id="307" r:id="rId66"/>
    <p:sldId id="306" r:id="rId67"/>
    <p:sldId id="308" r:id="rId68"/>
    <p:sldId id="309" r:id="rId69"/>
    <p:sldId id="310" r:id="rId70"/>
    <p:sldId id="311" r:id="rId71"/>
    <p:sldId id="313" r:id="rId72"/>
    <p:sldId id="312" r:id="rId73"/>
    <p:sldId id="340" r:id="rId74"/>
    <p:sldId id="314" r:id="rId7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CC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0" autoAdjust="0"/>
    <p:restoredTop sz="94660"/>
  </p:normalViewPr>
  <p:slideViewPr>
    <p:cSldViewPr snapToGrid="0">
      <p:cViewPr varScale="1">
        <p:scale>
          <a:sx n="114" d="100"/>
          <a:sy n="114" d="100"/>
        </p:scale>
        <p:origin x="1560" y="11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1B82BBFB-2A85-4F9E-9530-04429973D8B1}" type="datetimeFigureOut">
              <a:rPr lang="tr-TR" smtClean="0"/>
              <a:t>19.12.2025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F53990F-7E7F-4226-B6EF-B95CFE7599E1}" type="slidenum">
              <a:rPr lang="tr-TR" smtClean="0"/>
              <a:t>‹#›</a:t>
            </a:fld>
            <a:endParaRPr lang="tr-TR"/>
          </a:p>
        </p:txBody>
      </p:sp>
    </p:spTree>
    <p:extLst>
      <p:ext uri="{BB962C8B-B14F-4D97-AF65-F5344CB8AC3E}">
        <p14:creationId xmlns:p14="http://schemas.microsoft.com/office/powerpoint/2010/main" val="100694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B82BBFB-2A85-4F9E-9530-04429973D8B1}" type="datetimeFigureOut">
              <a:rPr lang="tr-TR" smtClean="0"/>
              <a:t>19.12.2025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F53990F-7E7F-4226-B6EF-B95CFE7599E1}" type="slidenum">
              <a:rPr lang="tr-TR" smtClean="0"/>
              <a:t>‹#›</a:t>
            </a:fld>
            <a:endParaRPr lang="tr-TR"/>
          </a:p>
        </p:txBody>
      </p:sp>
    </p:spTree>
    <p:extLst>
      <p:ext uri="{BB962C8B-B14F-4D97-AF65-F5344CB8AC3E}">
        <p14:creationId xmlns:p14="http://schemas.microsoft.com/office/powerpoint/2010/main" val="2596717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B82BBFB-2A85-4F9E-9530-04429973D8B1}" type="datetimeFigureOut">
              <a:rPr lang="tr-TR" smtClean="0"/>
              <a:t>19.12.2025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F53990F-7E7F-4226-B6EF-B95CFE7599E1}" type="slidenum">
              <a:rPr lang="tr-TR" smtClean="0"/>
              <a:t>‹#›</a:t>
            </a:fld>
            <a:endParaRPr lang="tr-TR"/>
          </a:p>
        </p:txBody>
      </p:sp>
    </p:spTree>
    <p:extLst>
      <p:ext uri="{BB962C8B-B14F-4D97-AF65-F5344CB8AC3E}">
        <p14:creationId xmlns:p14="http://schemas.microsoft.com/office/powerpoint/2010/main" val="2225586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2438400"/>
            <a:ext cx="9009063" cy="1052513"/>
            <a:chOff x="0" y="1536"/>
            <a:chExt cx="5675" cy="663"/>
          </a:xfrm>
        </p:grpSpPr>
        <p:grpSp>
          <p:nvGrpSpPr>
            <p:cNvPr id="3" name="Group 3"/>
            <p:cNvGrpSpPr>
              <a:grpSpLocks/>
            </p:cNvGrpSpPr>
            <p:nvPr/>
          </p:nvGrpSpPr>
          <p:grpSpPr bwMode="auto">
            <a:xfrm>
              <a:off x="183" y="1604"/>
              <a:ext cx="448" cy="299"/>
              <a:chOff x="720" y="336"/>
              <a:chExt cx="624" cy="432"/>
            </a:xfrm>
          </p:grpSpPr>
          <p:sp>
            <p:nvSpPr>
              <p:cNvPr id="10" name="Rectangle 4">
                <a:extLst>
                  <a:ext uri="{FF2B5EF4-FFF2-40B4-BE49-F238E27FC236}">
                    <a16:creationId xmlns:a16="http://schemas.microsoft.com/office/drawing/2014/main" id="{91BFE8AC-136A-46A3-9272-7C208A6B9EBF}"/>
                  </a:ext>
                </a:extLst>
              </p:cNvPr>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tr-TR" altLang="tr-TR"/>
              </a:p>
            </p:txBody>
          </p:sp>
          <p:sp>
            <p:nvSpPr>
              <p:cNvPr id="11" name="Rectangle 5">
                <a:extLst>
                  <a:ext uri="{FF2B5EF4-FFF2-40B4-BE49-F238E27FC236}">
                    <a16:creationId xmlns:a16="http://schemas.microsoft.com/office/drawing/2014/main" id="{01FB10BE-56C9-48DA-8906-F36BE780AA08}"/>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tr-TR" altLang="tr-TR"/>
              </a:p>
            </p:txBody>
          </p:sp>
        </p:grpSp>
        <p:grpSp>
          <p:nvGrpSpPr>
            <p:cNvPr id="4" name="Group 6"/>
            <p:cNvGrpSpPr>
              <a:grpSpLocks/>
            </p:cNvGrpSpPr>
            <p:nvPr/>
          </p:nvGrpSpPr>
          <p:grpSpPr bwMode="auto">
            <a:xfrm>
              <a:off x="261" y="1870"/>
              <a:ext cx="465" cy="299"/>
              <a:chOff x="912" y="2640"/>
              <a:chExt cx="672" cy="432"/>
            </a:xfrm>
          </p:grpSpPr>
          <p:sp>
            <p:nvSpPr>
              <p:cNvPr id="8" name="Rectangle 16">
                <a:extLst>
                  <a:ext uri="{FF2B5EF4-FFF2-40B4-BE49-F238E27FC236}">
                    <a16:creationId xmlns:a16="http://schemas.microsoft.com/office/drawing/2014/main" id="{AC22F509-9446-4478-8A30-8C555549815F}"/>
                  </a:ext>
                </a:extLst>
              </p:cNvPr>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tr-TR" altLang="tr-TR"/>
              </a:p>
            </p:txBody>
          </p:sp>
          <p:sp>
            <p:nvSpPr>
              <p:cNvPr id="9" name="Rectangle 17">
                <a:extLst>
                  <a:ext uri="{FF2B5EF4-FFF2-40B4-BE49-F238E27FC236}">
                    <a16:creationId xmlns:a16="http://schemas.microsoft.com/office/drawing/2014/main" id="{02DC42D4-7A85-4E90-A402-D7BC20E73F32}"/>
                  </a:ext>
                </a:extLst>
              </p:cNvPr>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tr-TR" altLang="tr-TR"/>
              </a:p>
            </p:txBody>
          </p:sp>
        </p:grpSp>
        <p:sp>
          <p:nvSpPr>
            <p:cNvPr id="5" name="Rectangle 9">
              <a:extLst>
                <a:ext uri="{FF2B5EF4-FFF2-40B4-BE49-F238E27FC236}">
                  <a16:creationId xmlns:a16="http://schemas.microsoft.com/office/drawing/2014/main" id="{DDAF16C9-3BDD-4B08-A3BC-610E96E1D31D}"/>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tr-TR" altLang="tr-TR"/>
            </a:p>
          </p:txBody>
        </p:sp>
        <p:sp>
          <p:nvSpPr>
            <p:cNvPr id="6" name="Rectangle 10">
              <a:extLst>
                <a:ext uri="{FF2B5EF4-FFF2-40B4-BE49-F238E27FC236}">
                  <a16:creationId xmlns:a16="http://schemas.microsoft.com/office/drawing/2014/main" id="{A99C6845-DD32-46F5-AA15-A4A4D7B9BF18}"/>
                </a:ext>
              </a:extLst>
            </p:cNvPr>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tr-TR" altLang="tr-TR"/>
            </a:p>
          </p:txBody>
        </p:sp>
        <p:sp>
          <p:nvSpPr>
            <p:cNvPr id="7" name="Rectangle 11">
              <a:extLst>
                <a:ext uri="{FF2B5EF4-FFF2-40B4-BE49-F238E27FC236}">
                  <a16:creationId xmlns:a16="http://schemas.microsoft.com/office/drawing/2014/main" id="{8565A98C-D498-4EE8-8BDF-82C9258D4F80}"/>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tr-TR" altLang="tr-TR"/>
            </a:p>
          </p:txBody>
        </p:sp>
      </p:grpSp>
    </p:spTree>
    <p:extLst>
      <p:ext uri="{BB962C8B-B14F-4D97-AF65-F5344CB8AC3E}">
        <p14:creationId xmlns:p14="http://schemas.microsoft.com/office/powerpoint/2010/main" val="3365301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B82BBFB-2A85-4F9E-9530-04429973D8B1}" type="datetimeFigureOut">
              <a:rPr lang="tr-TR" smtClean="0"/>
              <a:t>19.12.2025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F53990F-7E7F-4226-B6EF-B95CFE7599E1}" type="slidenum">
              <a:rPr lang="tr-TR" smtClean="0"/>
              <a:t>‹#›</a:t>
            </a:fld>
            <a:endParaRPr lang="tr-TR"/>
          </a:p>
        </p:txBody>
      </p:sp>
    </p:spTree>
    <p:extLst>
      <p:ext uri="{BB962C8B-B14F-4D97-AF65-F5344CB8AC3E}">
        <p14:creationId xmlns:p14="http://schemas.microsoft.com/office/powerpoint/2010/main" val="2275881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B82BBFB-2A85-4F9E-9530-04429973D8B1}" type="datetimeFigureOut">
              <a:rPr lang="tr-TR" smtClean="0"/>
              <a:t>19.12.2025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F53990F-7E7F-4226-B6EF-B95CFE7599E1}" type="slidenum">
              <a:rPr lang="tr-TR" smtClean="0"/>
              <a:t>‹#›</a:t>
            </a:fld>
            <a:endParaRPr lang="tr-TR"/>
          </a:p>
        </p:txBody>
      </p:sp>
    </p:spTree>
    <p:extLst>
      <p:ext uri="{BB962C8B-B14F-4D97-AF65-F5344CB8AC3E}">
        <p14:creationId xmlns:p14="http://schemas.microsoft.com/office/powerpoint/2010/main" val="360006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B82BBFB-2A85-4F9E-9530-04429973D8B1}" type="datetimeFigureOut">
              <a:rPr lang="tr-TR" smtClean="0"/>
              <a:t>19.12.2025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F53990F-7E7F-4226-B6EF-B95CFE7599E1}" type="slidenum">
              <a:rPr lang="tr-TR" smtClean="0"/>
              <a:t>‹#›</a:t>
            </a:fld>
            <a:endParaRPr lang="tr-TR"/>
          </a:p>
        </p:txBody>
      </p:sp>
    </p:spTree>
    <p:extLst>
      <p:ext uri="{BB962C8B-B14F-4D97-AF65-F5344CB8AC3E}">
        <p14:creationId xmlns:p14="http://schemas.microsoft.com/office/powerpoint/2010/main" val="1438916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29842" y="2505075"/>
            <a:ext cx="3868340"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29150" y="2505075"/>
            <a:ext cx="3887391"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B82BBFB-2A85-4F9E-9530-04429973D8B1}" type="datetimeFigureOut">
              <a:rPr lang="tr-TR" smtClean="0"/>
              <a:t>19.12.2025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F53990F-7E7F-4226-B6EF-B95CFE7599E1}" type="slidenum">
              <a:rPr lang="tr-TR" smtClean="0"/>
              <a:t>‹#›</a:t>
            </a:fld>
            <a:endParaRPr lang="tr-TR"/>
          </a:p>
        </p:txBody>
      </p:sp>
    </p:spTree>
    <p:extLst>
      <p:ext uri="{BB962C8B-B14F-4D97-AF65-F5344CB8AC3E}">
        <p14:creationId xmlns:p14="http://schemas.microsoft.com/office/powerpoint/2010/main" val="751004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1B82BBFB-2A85-4F9E-9530-04429973D8B1}" type="datetimeFigureOut">
              <a:rPr lang="tr-TR" smtClean="0"/>
              <a:t>19.12.2025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F53990F-7E7F-4226-B6EF-B95CFE7599E1}" type="slidenum">
              <a:rPr lang="tr-TR" smtClean="0"/>
              <a:t>‹#›</a:t>
            </a:fld>
            <a:endParaRPr lang="tr-TR"/>
          </a:p>
        </p:txBody>
      </p:sp>
    </p:spTree>
    <p:extLst>
      <p:ext uri="{BB962C8B-B14F-4D97-AF65-F5344CB8AC3E}">
        <p14:creationId xmlns:p14="http://schemas.microsoft.com/office/powerpoint/2010/main" val="32879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2BBFB-2A85-4F9E-9530-04429973D8B1}" type="datetimeFigureOut">
              <a:rPr lang="tr-TR" smtClean="0"/>
              <a:t>19.12.2025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F53990F-7E7F-4226-B6EF-B95CFE7599E1}" type="slidenum">
              <a:rPr lang="tr-TR" smtClean="0"/>
              <a:t>‹#›</a:t>
            </a:fld>
            <a:endParaRPr lang="tr-TR"/>
          </a:p>
        </p:txBody>
      </p:sp>
    </p:spTree>
    <p:extLst>
      <p:ext uri="{BB962C8B-B14F-4D97-AF65-F5344CB8AC3E}">
        <p14:creationId xmlns:p14="http://schemas.microsoft.com/office/powerpoint/2010/main" val="733169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1B82BBFB-2A85-4F9E-9530-04429973D8B1}" type="datetimeFigureOut">
              <a:rPr lang="tr-TR" smtClean="0"/>
              <a:t>19.12.2025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F53990F-7E7F-4226-B6EF-B95CFE7599E1}" type="slidenum">
              <a:rPr lang="tr-TR" smtClean="0"/>
              <a:t>‹#›</a:t>
            </a:fld>
            <a:endParaRPr lang="tr-TR"/>
          </a:p>
        </p:txBody>
      </p:sp>
    </p:spTree>
    <p:extLst>
      <p:ext uri="{BB962C8B-B14F-4D97-AF65-F5344CB8AC3E}">
        <p14:creationId xmlns:p14="http://schemas.microsoft.com/office/powerpoint/2010/main" val="1002957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1B82BBFB-2A85-4F9E-9530-04429973D8B1}" type="datetimeFigureOut">
              <a:rPr lang="tr-TR" smtClean="0"/>
              <a:t>19.12.2025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F53990F-7E7F-4226-B6EF-B95CFE7599E1}" type="slidenum">
              <a:rPr lang="tr-TR" smtClean="0"/>
              <a:t>‹#›</a:t>
            </a:fld>
            <a:endParaRPr lang="tr-TR"/>
          </a:p>
        </p:txBody>
      </p:sp>
    </p:spTree>
    <p:extLst>
      <p:ext uri="{BB962C8B-B14F-4D97-AF65-F5344CB8AC3E}">
        <p14:creationId xmlns:p14="http://schemas.microsoft.com/office/powerpoint/2010/main" val="987999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82BBFB-2A85-4F9E-9530-04429973D8B1}" type="datetimeFigureOut">
              <a:rPr lang="tr-TR" smtClean="0"/>
              <a:t>19.12.2025</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53990F-7E7F-4226-B6EF-B95CFE7599E1}" type="slidenum">
              <a:rPr lang="tr-TR" smtClean="0"/>
              <a:t>‹#›</a:t>
            </a:fld>
            <a:endParaRPr lang="tr-TR"/>
          </a:p>
        </p:txBody>
      </p:sp>
    </p:spTree>
    <p:extLst>
      <p:ext uri="{BB962C8B-B14F-4D97-AF65-F5344CB8AC3E}">
        <p14:creationId xmlns:p14="http://schemas.microsoft.com/office/powerpoint/2010/main" val="949127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12.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wmf"/><Relationship Id="rId5" Type="http://schemas.openxmlformats.org/officeDocument/2006/relationships/oleObject" Target="../embeddings/oleObject4.bin"/><Relationship Id="rId4" Type="http://schemas.openxmlformats.org/officeDocument/2006/relationships/image" Target="../media/image7.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6.wmf"/><Relationship Id="rId5" Type="http://schemas.openxmlformats.org/officeDocument/2006/relationships/oleObject" Target="../embeddings/oleObject7.bin"/><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9.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0.wmf"/><Relationship Id="rId5" Type="http://schemas.openxmlformats.org/officeDocument/2006/relationships/oleObject" Target="../embeddings/oleObject11.bin"/><Relationship Id="rId4" Type="http://schemas.openxmlformats.org/officeDocument/2006/relationships/image" Target="../media/image19.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3.wmf"/><Relationship Id="rId5" Type="http://schemas.openxmlformats.org/officeDocument/2006/relationships/oleObject" Target="../embeddings/oleObject13.bin"/><Relationship Id="rId4" Type="http://schemas.openxmlformats.org/officeDocument/2006/relationships/image" Target="../media/image22.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eb.cs.hacettepe.edu.tr/~onderefe/PDF/J2024IEEETETCI.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eb.cs.hacettepe.edu.tr/~onderefe/PDF/J2024IEEETCAS2.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web.cs.hacettepe.edu.tr/~onderefe/PDF/J2024IEEETII.pdf"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6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5">
            <a:extLst>
              <a:ext uri="{FF2B5EF4-FFF2-40B4-BE49-F238E27FC236}">
                <a16:creationId xmlns:a16="http://schemas.microsoft.com/office/drawing/2014/main" id="{00ADB765-902D-43A4-B647-A324A38F5941}"/>
              </a:ext>
            </a:extLst>
          </p:cNvPr>
          <p:cNvSpPr txBox="1">
            <a:spLocks noChangeArrowheads="1"/>
          </p:cNvSpPr>
          <p:nvPr/>
        </p:nvSpPr>
        <p:spPr bwMode="auto">
          <a:xfrm>
            <a:off x="971550" y="1989138"/>
            <a:ext cx="7546975" cy="830262"/>
          </a:xfrm>
          <a:prstGeom prst="rect">
            <a:avLst/>
          </a:prstGeom>
          <a:noFill/>
          <a:ln w="9525">
            <a:noFill/>
            <a:miter lim="800000"/>
            <a:headEnd/>
            <a:tailEnd/>
          </a:ln>
          <a:effectLst/>
        </p:spPr>
        <p:txBody>
          <a:bodyPr>
            <a:spAutoFit/>
          </a:bodyPr>
          <a:lstStyle/>
          <a:p>
            <a:pPr algn="ctr" eaLnBrk="1" hangingPunct="1">
              <a:spcBef>
                <a:spcPct val="50000"/>
              </a:spcBef>
              <a:defRPr/>
            </a:pPr>
            <a:r>
              <a:rPr lang="en-US" sz="4800" b="1" dirty="0">
                <a:solidFill>
                  <a:srgbClr val="000066"/>
                </a:solidFill>
                <a:effectLst>
                  <a:outerShdw blurRad="38100" dist="38100" dir="2700000" algn="tl">
                    <a:srgbClr val="C0C0C0"/>
                  </a:outerShdw>
                </a:effectLst>
              </a:rPr>
              <a:t>NEURAL</a:t>
            </a:r>
            <a:r>
              <a:rPr lang="tr-TR" sz="4800" b="1" dirty="0">
                <a:solidFill>
                  <a:srgbClr val="000066"/>
                </a:solidFill>
                <a:effectLst>
                  <a:outerShdw blurRad="38100" dist="38100" dir="2700000" algn="tl">
                    <a:srgbClr val="C0C0C0"/>
                  </a:outerShdw>
                </a:effectLst>
              </a:rPr>
              <a:t> </a:t>
            </a:r>
            <a:r>
              <a:rPr lang="en-US" sz="4800" b="1" dirty="0">
                <a:solidFill>
                  <a:srgbClr val="000066"/>
                </a:solidFill>
                <a:effectLst>
                  <a:outerShdw blurRad="38100" dist="38100" dir="2700000" algn="tl">
                    <a:srgbClr val="C0C0C0"/>
                  </a:outerShdw>
                </a:effectLst>
              </a:rPr>
              <a:t>NETWORKS</a:t>
            </a:r>
          </a:p>
        </p:txBody>
      </p:sp>
      <p:sp>
        <p:nvSpPr>
          <p:cNvPr id="2054" name="Text Box 6">
            <a:extLst>
              <a:ext uri="{FF2B5EF4-FFF2-40B4-BE49-F238E27FC236}">
                <a16:creationId xmlns:a16="http://schemas.microsoft.com/office/drawing/2014/main" id="{2D1BE16D-8580-4611-8ACC-1B16489FB7E1}"/>
              </a:ext>
            </a:extLst>
          </p:cNvPr>
          <p:cNvSpPr txBox="1">
            <a:spLocks noChangeArrowheads="1"/>
          </p:cNvSpPr>
          <p:nvPr/>
        </p:nvSpPr>
        <p:spPr bwMode="auto">
          <a:xfrm>
            <a:off x="1908175" y="3962400"/>
            <a:ext cx="6702425" cy="2124075"/>
          </a:xfrm>
          <a:prstGeom prst="rect">
            <a:avLst/>
          </a:prstGeom>
          <a:gradFill flip="none" rotWithShape="1">
            <a:gsLst>
              <a:gs pos="0">
                <a:srgbClr val="00CC99"/>
              </a:gs>
              <a:gs pos="97000">
                <a:srgbClr val="00CC99">
                  <a:alpha val="0"/>
                  <a:lumMod val="9000"/>
                  <a:lumOff val="91000"/>
                </a:srgbClr>
              </a:gs>
              <a:gs pos="100000">
                <a:srgbClr val="00CC99"/>
              </a:gs>
            </a:gsLst>
            <a:lin ang="13200000" scaled="0"/>
            <a:tileRect/>
          </a:gradFill>
          <a:ln w="9525">
            <a:noFill/>
            <a:miter lim="800000"/>
            <a:headEnd/>
            <a:tailEnd/>
          </a:ln>
          <a:effectLst/>
        </p:spPr>
        <p:txBody>
          <a:bodyPr>
            <a:spAutoFit/>
          </a:bodyPr>
          <a:lstStyle/>
          <a:p>
            <a:pPr algn="ctr">
              <a:spcBef>
                <a:spcPts val="0"/>
              </a:spcBef>
              <a:defRPr/>
            </a:pPr>
            <a:r>
              <a:rPr lang="tr-TR" sz="2200" dirty="0">
                <a:effectLst>
                  <a:outerShdw blurRad="38100" dist="38100" dir="2700000" algn="tl">
                    <a:srgbClr val="000000">
                      <a:alpha val="43137"/>
                    </a:srgbClr>
                  </a:outerShdw>
                </a:effectLst>
              </a:rPr>
              <a:t>Prof. </a:t>
            </a:r>
            <a:r>
              <a:rPr lang="en-US" sz="2200" dirty="0">
                <a:effectLst>
                  <a:outerShdw blurRad="38100" dist="38100" dir="2700000" algn="tl">
                    <a:srgbClr val="000000">
                      <a:alpha val="43137"/>
                    </a:srgbClr>
                  </a:outerShdw>
                </a:effectLst>
              </a:rPr>
              <a:t>Dr. </a:t>
            </a:r>
            <a:r>
              <a:rPr lang="en-US" sz="2200" dirty="0" err="1">
                <a:effectLst>
                  <a:outerShdw blurRad="38100" dist="38100" dir="2700000" algn="tl">
                    <a:srgbClr val="000000">
                      <a:alpha val="43137"/>
                    </a:srgbClr>
                  </a:outerShdw>
                </a:effectLst>
              </a:rPr>
              <a:t>Mehmet</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Önder</a:t>
            </a:r>
            <a:r>
              <a:rPr lang="en-US" sz="2200" dirty="0">
                <a:effectLst>
                  <a:outerShdw blurRad="38100" dist="38100" dir="2700000" algn="tl">
                    <a:srgbClr val="000000">
                      <a:alpha val="43137"/>
                    </a:srgbClr>
                  </a:outerShdw>
                </a:effectLst>
              </a:rPr>
              <a:t> </a:t>
            </a:r>
            <a:r>
              <a:rPr lang="en-US" sz="2200" dirty="0" err="1">
                <a:effectLst>
                  <a:outerShdw blurRad="38100" dist="38100" dir="2700000" algn="tl">
                    <a:srgbClr val="000000">
                      <a:alpha val="43137"/>
                    </a:srgbClr>
                  </a:outerShdw>
                </a:effectLst>
              </a:rPr>
              <a:t>Efe</a:t>
            </a:r>
            <a:endParaRPr lang="tr-TR" sz="2200" dirty="0">
              <a:effectLst>
                <a:outerShdw blurRad="38100" dist="38100" dir="2700000" algn="tl">
                  <a:srgbClr val="000000">
                    <a:alpha val="43137"/>
                  </a:srgbClr>
                </a:outerShdw>
              </a:effectLst>
            </a:endParaRPr>
          </a:p>
          <a:p>
            <a:pPr algn="ctr">
              <a:spcBef>
                <a:spcPts val="0"/>
              </a:spcBef>
              <a:defRPr/>
            </a:pPr>
            <a:r>
              <a:rPr lang="tr-TR" sz="2200" dirty="0" err="1">
                <a:effectLst>
                  <a:outerShdw blurRad="38100" dist="38100" dir="2700000" algn="tl">
                    <a:srgbClr val="000000">
                      <a:alpha val="43137"/>
                    </a:srgbClr>
                  </a:outerShdw>
                </a:effectLst>
              </a:rPr>
              <a:t>Department</a:t>
            </a:r>
            <a:r>
              <a:rPr lang="tr-TR" sz="2200" dirty="0">
                <a:effectLst>
                  <a:outerShdw blurRad="38100" dist="38100" dir="2700000" algn="tl">
                    <a:srgbClr val="000000">
                      <a:alpha val="43137"/>
                    </a:srgbClr>
                  </a:outerShdw>
                </a:effectLst>
              </a:rPr>
              <a:t> of </a:t>
            </a:r>
            <a:r>
              <a:rPr lang="tr-TR" sz="2200" dirty="0" err="1">
                <a:effectLst>
                  <a:outerShdw blurRad="38100" dist="38100" dir="2700000" algn="tl">
                    <a:srgbClr val="000000">
                      <a:alpha val="43137"/>
                    </a:srgbClr>
                  </a:outerShdw>
                </a:effectLst>
              </a:rPr>
              <a:t>Computer</a:t>
            </a:r>
            <a:r>
              <a:rPr lang="tr-TR" sz="2200" dirty="0">
                <a:effectLst>
                  <a:outerShdw blurRad="38100" dist="38100" dir="2700000" algn="tl">
                    <a:srgbClr val="000000">
                      <a:alpha val="43137"/>
                    </a:srgbClr>
                  </a:outerShdw>
                </a:effectLst>
              </a:rPr>
              <a:t> </a:t>
            </a:r>
            <a:r>
              <a:rPr lang="tr-TR" sz="2200" dirty="0" err="1">
                <a:effectLst>
                  <a:outerShdw blurRad="38100" dist="38100" dir="2700000" algn="tl">
                    <a:srgbClr val="000000">
                      <a:alpha val="43137"/>
                    </a:srgbClr>
                  </a:outerShdw>
                </a:effectLst>
              </a:rPr>
              <a:t>Engineering</a:t>
            </a:r>
            <a:endParaRPr lang="tr-TR" sz="2200" dirty="0">
              <a:effectLst>
                <a:outerShdw blurRad="38100" dist="38100" dir="2700000" algn="tl">
                  <a:srgbClr val="000000">
                    <a:alpha val="43137"/>
                  </a:srgbClr>
                </a:outerShdw>
              </a:effectLst>
            </a:endParaRPr>
          </a:p>
          <a:p>
            <a:pPr algn="ctr">
              <a:spcBef>
                <a:spcPts val="0"/>
              </a:spcBef>
              <a:defRPr/>
            </a:pPr>
            <a:r>
              <a:rPr lang="tr-TR" sz="2200" dirty="0">
                <a:effectLst>
                  <a:outerShdw blurRad="38100" dist="38100" dir="2700000" algn="tl">
                    <a:srgbClr val="000000">
                      <a:alpha val="43137"/>
                    </a:srgbClr>
                  </a:outerShdw>
                </a:effectLst>
              </a:rPr>
              <a:t>Hacettepe </a:t>
            </a:r>
            <a:r>
              <a:rPr lang="tr-TR" sz="2200" dirty="0" err="1">
                <a:effectLst>
                  <a:outerShdw blurRad="38100" dist="38100" dir="2700000" algn="tl">
                    <a:srgbClr val="000000">
                      <a:alpha val="43137"/>
                    </a:srgbClr>
                  </a:outerShdw>
                </a:effectLst>
              </a:rPr>
              <a:t>University</a:t>
            </a:r>
            <a:r>
              <a:rPr lang="tr-TR" sz="2200" dirty="0">
                <a:effectLst>
                  <a:outerShdw blurRad="38100" dist="38100" dir="2700000" algn="tl">
                    <a:srgbClr val="000000">
                      <a:alpha val="43137"/>
                    </a:srgbClr>
                  </a:outerShdw>
                </a:effectLst>
              </a:rPr>
              <a:t>, Ankara, </a:t>
            </a:r>
            <a:r>
              <a:rPr lang="tr-TR" sz="2200" dirty="0" err="1">
                <a:effectLst>
                  <a:outerShdw blurRad="38100" dist="38100" dir="2700000" algn="tl">
                    <a:srgbClr val="000000">
                      <a:alpha val="43137"/>
                    </a:srgbClr>
                  </a:outerShdw>
                </a:effectLst>
              </a:rPr>
              <a:t>Turkey</a:t>
            </a:r>
            <a:endParaRPr lang="tr-TR" sz="2200" dirty="0">
              <a:effectLst>
                <a:outerShdw blurRad="38100" dist="38100" dir="2700000" algn="tl">
                  <a:srgbClr val="000000">
                    <a:alpha val="43137"/>
                  </a:srgbClr>
                </a:outerShdw>
              </a:effectLst>
            </a:endParaRPr>
          </a:p>
          <a:p>
            <a:pPr algn="ctr">
              <a:spcBef>
                <a:spcPts val="0"/>
              </a:spcBef>
              <a:defRPr/>
            </a:pPr>
            <a:r>
              <a:rPr lang="en-US" sz="2200" b="1" dirty="0">
                <a:effectLst>
                  <a:outerShdw blurRad="38100" dist="38100" dir="2700000" algn="tl">
                    <a:srgbClr val="000000">
                      <a:alpha val="43137"/>
                    </a:srgbClr>
                  </a:outerShdw>
                </a:effectLst>
              </a:rPr>
              <a:t>http://web.cs.hacettepe.edu.tr/~onderefe/</a:t>
            </a:r>
          </a:p>
          <a:p>
            <a:pPr algn="ctr">
              <a:spcBef>
                <a:spcPts val="0"/>
              </a:spcBef>
              <a:defRPr/>
            </a:pPr>
            <a:r>
              <a:rPr lang="en-US" sz="2200" dirty="0">
                <a:effectLst>
                  <a:outerShdw blurRad="38100" dist="38100" dir="2700000" algn="tl">
                    <a:srgbClr val="000000">
                      <a:alpha val="43137"/>
                    </a:srgbClr>
                  </a:outerShdw>
                </a:effectLst>
              </a:rPr>
              <a:t>e-mail	 : </a:t>
            </a:r>
            <a:r>
              <a:rPr lang="en-US" sz="2200" dirty="0" err="1">
                <a:effectLst>
                  <a:outerShdw blurRad="38100" dist="38100" dir="2700000" algn="tl">
                    <a:srgbClr val="000000">
                      <a:alpha val="43137"/>
                    </a:srgbClr>
                  </a:outerShdw>
                </a:effectLst>
              </a:rPr>
              <a:t>onderefe</a:t>
            </a:r>
            <a:r>
              <a:rPr lang="en-US" sz="2200" dirty="0">
                <a:effectLst>
                  <a:outerShdw blurRad="38100" dist="38100" dir="2700000" algn="tl">
                    <a:srgbClr val="000000">
                      <a:alpha val="43137"/>
                    </a:srgbClr>
                  </a:outerShdw>
                </a:effectLst>
              </a:rPr>
              <a:t>@</a:t>
            </a:r>
            <a:r>
              <a:rPr lang="tr-TR" sz="2200" dirty="0">
                <a:effectLst>
                  <a:outerShdw blurRad="38100" dist="38100" dir="2700000" algn="tl">
                    <a:srgbClr val="000000">
                      <a:alpha val="43137"/>
                    </a:srgbClr>
                  </a:outerShdw>
                </a:effectLst>
              </a:rPr>
              <a:t>gmail.com</a:t>
            </a:r>
            <a:r>
              <a:rPr lang="en-US" sz="2200" dirty="0">
                <a:effectLst>
                  <a:outerShdw blurRad="38100" dist="38100" dir="2700000" algn="tl">
                    <a:srgbClr val="000000">
                      <a:alpha val="43137"/>
                    </a:srgbClr>
                  </a:outerShdw>
                </a:effectLst>
              </a:rPr>
              <a:t> </a:t>
            </a:r>
            <a:br>
              <a:rPr lang="en-US" sz="2200" dirty="0">
                <a:effectLst>
                  <a:outerShdw blurRad="38100" dist="38100" dir="2700000" algn="tl">
                    <a:srgbClr val="000000">
                      <a:alpha val="43137"/>
                    </a:srgbClr>
                  </a:outerShdw>
                </a:effectLst>
              </a:rPr>
            </a:br>
            <a:r>
              <a:rPr lang="en-US" sz="2200" dirty="0">
                <a:effectLst>
                  <a:outerShdw blurRad="38100" dist="38100" dir="2700000" algn="tl">
                    <a:srgbClr val="000000">
                      <a:alpha val="43137"/>
                    </a:srgbClr>
                  </a:outerShdw>
                </a:effectLst>
              </a:rPr>
              <a:t>	 </a:t>
            </a:r>
          </a:p>
        </p:txBody>
      </p:sp>
      <p:pic>
        <p:nvPicPr>
          <p:cNvPr id="4100" name="İçerik Yer Tutucusu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962400"/>
            <a:ext cx="1335088"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7051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 </a:t>
            </a:r>
            <a:r>
              <a:rPr lang="tr-TR" dirty="0" err="1"/>
              <a:t>Dataset</a:t>
            </a:r>
            <a:r>
              <a:rPr lang="tr-TR" dirty="0"/>
              <a:t> </a:t>
            </a:r>
            <a:r>
              <a:rPr lang="tr-TR" dirty="0" err="1"/>
              <a:t>to</a:t>
            </a:r>
            <a:r>
              <a:rPr lang="tr-TR" dirty="0"/>
              <a:t> </a:t>
            </a:r>
            <a:r>
              <a:rPr lang="tr-TR" dirty="0" err="1"/>
              <a:t>Learn</a:t>
            </a:r>
            <a:endParaRPr lang="tr-TR" dirty="0"/>
          </a:p>
        </p:txBody>
      </p:sp>
      <p:pic>
        <p:nvPicPr>
          <p:cNvPr id="6" name="Resim 5"/>
          <p:cNvPicPr>
            <a:picLocks noChangeAspect="1"/>
          </p:cNvPicPr>
          <p:nvPr/>
        </p:nvPicPr>
        <p:blipFill>
          <a:blip r:embed="rId2"/>
          <a:stretch>
            <a:fillRect/>
          </a:stretch>
        </p:blipFill>
        <p:spPr>
          <a:xfrm>
            <a:off x="628649" y="1690689"/>
            <a:ext cx="5682393" cy="3287750"/>
          </a:xfrm>
          <a:prstGeom prst="rect">
            <a:avLst/>
          </a:prstGeom>
        </p:spPr>
      </p:pic>
    </p:spTree>
    <p:extLst>
      <p:ext uri="{BB962C8B-B14F-4D97-AF65-F5344CB8AC3E}">
        <p14:creationId xmlns:p14="http://schemas.microsoft.com/office/powerpoint/2010/main" val="843193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Levenberg-Marquardt</a:t>
            </a:r>
            <a:r>
              <a:rPr lang="tr-TR" dirty="0"/>
              <a:t> </a:t>
            </a:r>
            <a:r>
              <a:rPr lang="tr-TR" dirty="0" err="1"/>
              <a:t>Algorithm</a:t>
            </a:r>
            <a:r>
              <a:rPr lang="tr-TR" dirty="0"/>
              <a:t> </a:t>
            </a:r>
            <a:r>
              <a:rPr lang="tr-TR" dirty="0" err="1"/>
              <a:t>for</a:t>
            </a:r>
            <a:r>
              <a:rPr lang="tr-TR" dirty="0"/>
              <a:t> </a:t>
            </a:r>
            <a:r>
              <a:rPr lang="tr-TR" dirty="0" err="1"/>
              <a:t>Single</a:t>
            </a:r>
            <a:r>
              <a:rPr lang="tr-TR" dirty="0"/>
              <a:t> </a:t>
            </a:r>
            <a:r>
              <a:rPr lang="tr-TR" dirty="0" err="1"/>
              <a:t>Dataset</a:t>
            </a:r>
            <a:r>
              <a:rPr lang="tr-TR" dirty="0"/>
              <a:t> Case</a:t>
            </a:r>
          </a:p>
        </p:txBody>
      </p:sp>
      <p:graphicFrame>
        <p:nvGraphicFramePr>
          <p:cNvPr id="5" name="Nesne 4"/>
          <p:cNvGraphicFramePr>
            <a:graphicFrameLocks noChangeAspect="1"/>
          </p:cNvGraphicFramePr>
          <p:nvPr>
            <p:extLst>
              <p:ext uri="{D42A27DB-BD31-4B8C-83A1-F6EECF244321}">
                <p14:modId xmlns:p14="http://schemas.microsoft.com/office/powerpoint/2010/main" val="2170728207"/>
              </p:ext>
            </p:extLst>
          </p:nvPr>
        </p:nvGraphicFramePr>
        <p:xfrm>
          <a:off x="785374" y="2653442"/>
          <a:ext cx="7054546" cy="1632457"/>
        </p:xfrm>
        <a:graphic>
          <a:graphicData uri="http://schemas.openxmlformats.org/presentationml/2006/ole">
            <mc:AlternateContent xmlns:mc="http://schemas.openxmlformats.org/markup-compatibility/2006">
              <mc:Choice xmlns:v="urn:schemas-microsoft-com:vml" Requires="v">
                <p:oleObj spid="_x0000_s2078" name="Equation" r:id="rId3" imgW="2298700" imgH="533400" progId="Equation.DSMT4">
                  <p:embed/>
                </p:oleObj>
              </mc:Choice>
              <mc:Fallback>
                <p:oleObj name="Equation" r:id="rId3" imgW="2298700" imgH="5334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374" y="2653442"/>
                        <a:ext cx="7054546" cy="1632457"/>
                      </a:xfrm>
                      <a:prstGeom prst="rect">
                        <a:avLst/>
                      </a:prstGeom>
                      <a:noFill/>
                    </p:spPr>
                  </p:pic>
                </p:oleObj>
              </mc:Fallback>
            </mc:AlternateContent>
          </a:graphicData>
        </a:graphic>
      </p:graphicFrame>
    </p:spTree>
    <p:extLst>
      <p:ext uri="{BB962C8B-B14F-4D97-AF65-F5344CB8AC3E}">
        <p14:creationId xmlns:p14="http://schemas.microsoft.com/office/powerpoint/2010/main" val="2890435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Nesne 4"/>
          <p:cNvGraphicFramePr>
            <a:graphicFrameLocks noChangeAspect="1"/>
          </p:cNvGraphicFramePr>
          <p:nvPr>
            <p:extLst>
              <p:ext uri="{D42A27DB-BD31-4B8C-83A1-F6EECF244321}">
                <p14:modId xmlns:p14="http://schemas.microsoft.com/office/powerpoint/2010/main" val="2329006246"/>
              </p:ext>
            </p:extLst>
          </p:nvPr>
        </p:nvGraphicFramePr>
        <p:xfrm>
          <a:off x="594639" y="145472"/>
          <a:ext cx="3214425" cy="6517813"/>
        </p:xfrm>
        <a:graphic>
          <a:graphicData uri="http://schemas.openxmlformats.org/presentationml/2006/ole">
            <mc:AlternateContent xmlns:mc="http://schemas.openxmlformats.org/markup-compatibility/2006">
              <mc:Choice xmlns:v="urn:schemas-microsoft-com:vml" Requires="v">
                <p:oleObj spid="_x0000_s3157" name="Equation" r:id="rId3" imgW="2171700" imgH="4419600" progId="Equation.DSMT4">
                  <p:embed/>
                </p:oleObj>
              </mc:Choice>
              <mc:Fallback>
                <p:oleObj name="Equation" r:id="rId3" imgW="2171700" imgH="4419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639" y="145472"/>
                        <a:ext cx="3214425" cy="6517813"/>
                      </a:xfrm>
                      <a:prstGeom prst="rect">
                        <a:avLst/>
                      </a:prstGeom>
                      <a:noFill/>
                    </p:spPr>
                  </p:pic>
                </p:oleObj>
              </mc:Fallback>
            </mc:AlternateContent>
          </a:graphicData>
        </a:graphic>
      </p:graphicFrame>
      <p:graphicFrame>
        <p:nvGraphicFramePr>
          <p:cNvPr id="8" name="Nesne 7"/>
          <p:cNvGraphicFramePr>
            <a:graphicFrameLocks noChangeAspect="1"/>
          </p:cNvGraphicFramePr>
          <p:nvPr>
            <p:extLst>
              <p:ext uri="{D42A27DB-BD31-4B8C-83A1-F6EECF244321}">
                <p14:modId xmlns:p14="http://schemas.microsoft.com/office/powerpoint/2010/main" val="195485726"/>
              </p:ext>
            </p:extLst>
          </p:nvPr>
        </p:nvGraphicFramePr>
        <p:xfrm>
          <a:off x="3809064" y="145472"/>
          <a:ext cx="2911496" cy="6396820"/>
        </p:xfrm>
        <a:graphic>
          <a:graphicData uri="http://schemas.openxmlformats.org/presentationml/2006/ole">
            <mc:AlternateContent xmlns:mc="http://schemas.openxmlformats.org/markup-compatibility/2006">
              <mc:Choice xmlns:v="urn:schemas-microsoft-com:vml" Requires="v">
                <p:oleObj spid="_x0000_s3158" name="Equation" r:id="rId5" imgW="1206500" imgH="2628900" progId="Equation.DSMT4">
                  <p:embed/>
                </p:oleObj>
              </mc:Choice>
              <mc:Fallback>
                <p:oleObj name="Equation" r:id="rId5" imgW="1206500" imgH="26289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9064" y="145472"/>
                        <a:ext cx="2911496" cy="6396820"/>
                      </a:xfrm>
                      <a:prstGeom prst="rect">
                        <a:avLst/>
                      </a:prstGeom>
                      <a:noFill/>
                    </p:spPr>
                  </p:pic>
                </p:oleObj>
              </mc:Fallback>
            </mc:AlternateContent>
          </a:graphicData>
        </a:graphic>
      </p:graphicFrame>
      <p:graphicFrame>
        <p:nvGraphicFramePr>
          <p:cNvPr id="10" name="Nesne 9"/>
          <p:cNvGraphicFramePr>
            <a:graphicFrameLocks noChangeAspect="1"/>
          </p:cNvGraphicFramePr>
          <p:nvPr>
            <p:extLst>
              <p:ext uri="{D42A27DB-BD31-4B8C-83A1-F6EECF244321}">
                <p14:modId xmlns:p14="http://schemas.microsoft.com/office/powerpoint/2010/main" val="2706627145"/>
              </p:ext>
            </p:extLst>
          </p:nvPr>
        </p:nvGraphicFramePr>
        <p:xfrm>
          <a:off x="6518605" y="3096616"/>
          <a:ext cx="2349747" cy="527323"/>
        </p:xfrm>
        <a:graphic>
          <a:graphicData uri="http://schemas.openxmlformats.org/presentationml/2006/ole">
            <mc:AlternateContent xmlns:mc="http://schemas.openxmlformats.org/markup-compatibility/2006">
              <mc:Choice xmlns:v="urn:schemas-microsoft-com:vml" Requires="v">
                <p:oleObj spid="_x0000_s3159" name="Equation" r:id="rId7" imgW="876300" imgH="203200" progId="Equation.DSMT4">
                  <p:embed/>
                </p:oleObj>
              </mc:Choice>
              <mc:Fallback>
                <p:oleObj name="Equation" r:id="rId7" imgW="876300" imgH="203200" progId="Equation.DSMT4">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8605" y="3096616"/>
                        <a:ext cx="2349747" cy="527323"/>
                      </a:xfrm>
                      <a:prstGeom prst="rect">
                        <a:avLst/>
                      </a:prstGeom>
                      <a:noFill/>
                    </p:spPr>
                  </p:pic>
                </p:oleObj>
              </mc:Fallback>
            </mc:AlternateContent>
          </a:graphicData>
        </a:graphic>
      </p:graphicFrame>
    </p:spTree>
    <p:extLst>
      <p:ext uri="{BB962C8B-B14F-4D97-AF65-F5344CB8AC3E}">
        <p14:creationId xmlns:p14="http://schemas.microsoft.com/office/powerpoint/2010/main" val="1244460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99147" y="112195"/>
            <a:ext cx="8731679" cy="6724918"/>
          </a:xfrm>
          <a:prstGeom prst="rect">
            <a:avLst/>
          </a:prstGeom>
        </p:spPr>
        <p:txBody>
          <a:bodyPr wrap="square">
            <a:spAutoFit/>
          </a:bodyPr>
          <a:lstStyle/>
          <a:p>
            <a:pPr algn="just">
              <a:spcAft>
                <a:spcPts val="0"/>
              </a:spcAft>
            </a:pPr>
            <a:r>
              <a:rPr lang="en-US" sz="2400" b="1" dirty="0">
                <a:latin typeface="Times New Roman" panose="02020603050405020304" pitchFamily="18" charset="0"/>
                <a:ea typeface="Times New Roman" panose="02020603050405020304" pitchFamily="18" charset="0"/>
              </a:rPr>
              <a:t>Algorithm</a:t>
            </a:r>
            <a:r>
              <a:rPr lang="en-US" sz="2400" dirty="0">
                <a:latin typeface="Times New Roman" panose="02020603050405020304" pitchFamily="18" charset="0"/>
                <a:ea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rPr>
              <a:t>1</a:t>
            </a:r>
            <a:endParaRPr lang="tr-TR" sz="2400" dirty="0">
              <a:latin typeface="Times New Roman" panose="02020603050405020304" pitchFamily="18" charset="0"/>
              <a:ea typeface="Times New Roman" panose="02020603050405020304" pitchFamily="18" charset="0"/>
            </a:endParaRPr>
          </a:p>
          <a:p>
            <a:pPr algn="just">
              <a:spcBef>
                <a:spcPts val="600"/>
              </a:spcBef>
              <a:spcAft>
                <a:spcPts val="0"/>
              </a:spcAft>
              <a:tabLst>
                <a:tab pos="180340" algn="l"/>
              </a:tabLst>
            </a:pPr>
            <a:r>
              <a:rPr lang="en-US" dirty="0">
                <a:latin typeface="Times New Roman" panose="02020603050405020304" pitchFamily="18" charset="0"/>
                <a:ea typeface="Times New Roman" panose="02020603050405020304" pitchFamily="18" charset="0"/>
              </a:rPr>
              <a:t>1	</a:t>
            </a:r>
            <a:r>
              <a:rPr lang="tr-TR"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t</a:t>
            </a:r>
            <a:r>
              <a:rPr lang="en-US" b="1" dirty="0">
                <a:latin typeface="Courier New" panose="02070309020205020404" pitchFamily="49" charset="0"/>
                <a:ea typeface="Times New Roman" panose="02020603050405020304" pitchFamily="18" charset="0"/>
              </a:rPr>
              <a:t>=1;</a:t>
            </a:r>
            <a:endParaRPr lang="tr-TR" sz="2400" dirty="0">
              <a:latin typeface="Times New Roman" panose="02020603050405020304" pitchFamily="18" charset="0"/>
              <a:ea typeface="Times New Roman" panose="02020603050405020304" pitchFamily="18" charset="0"/>
            </a:endParaRPr>
          </a:p>
          <a:p>
            <a:pPr algn="just">
              <a:spcAft>
                <a:spcPts val="0"/>
              </a:spcAft>
              <a:tabLst>
                <a:tab pos="180340" algn="l"/>
              </a:tabLst>
            </a:pPr>
            <a:r>
              <a:rPr lang="en-US" dirty="0">
                <a:latin typeface="Times New Roman" panose="02020603050405020304" pitchFamily="18" charset="0"/>
                <a:ea typeface="Times New Roman" panose="02020603050405020304" pitchFamily="18" charset="0"/>
              </a:rPr>
              <a:t>2	</a:t>
            </a:r>
            <a:r>
              <a:rPr lang="tr-TR"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 </a:t>
            </a:r>
            <a:r>
              <a:rPr lang="en-US" i="1" dirty="0">
                <a:latin typeface="Times New Roman" panose="02020603050405020304" pitchFamily="18" charset="0"/>
                <a:ea typeface="Times New Roman" panose="02020603050405020304" pitchFamily="18" charset="0"/>
              </a:rPr>
              <a:t>L</a:t>
            </a:r>
            <a:r>
              <a:rPr lang="en-US" b="1" dirty="0">
                <a:latin typeface="Courier New" panose="02070309020205020404" pitchFamily="49" charset="0"/>
                <a:ea typeface="Times New Roman" panose="02020603050405020304" pitchFamily="18" charset="0"/>
              </a:rPr>
              <a:t>=</a:t>
            </a:r>
            <a:r>
              <a:rPr lang="en-US" b="1" dirty="0" err="1">
                <a:latin typeface="Courier New" panose="02070309020205020404" pitchFamily="49" charset="0"/>
                <a:ea typeface="Times New Roman" panose="02020603050405020304" pitchFamily="18" charset="0"/>
              </a:rPr>
              <a:t>Inf</a:t>
            </a:r>
            <a:r>
              <a:rPr lang="en-US" b="1" dirty="0">
                <a:latin typeface="Courier New" panose="02070309020205020404" pitchFamily="49" charset="0"/>
                <a:ea typeface="Times New Roman" panose="02020603050405020304" pitchFamily="18" charset="0"/>
              </a:rPr>
              <a:t>;</a:t>
            </a:r>
            <a:endParaRPr lang="tr-TR" sz="2400" dirty="0">
              <a:latin typeface="Times New Roman" panose="02020603050405020304" pitchFamily="18" charset="0"/>
              <a:ea typeface="Times New Roman" panose="02020603050405020304" pitchFamily="18" charset="0"/>
            </a:endParaRPr>
          </a:p>
          <a:p>
            <a:pPr algn="just">
              <a:spcAft>
                <a:spcPts val="0"/>
              </a:spcAft>
              <a:tabLst>
                <a:tab pos="180340" algn="l"/>
              </a:tabLst>
            </a:pPr>
            <a:r>
              <a:rPr lang="en-US" dirty="0">
                <a:solidFill>
                  <a:srgbClr val="000000"/>
                </a:solidFill>
                <a:latin typeface="Symbol" panose="05050102010706020507" pitchFamily="18" charset="2"/>
                <a:ea typeface="Times New Roman" panose="02020603050405020304" pitchFamily="18" charset="0"/>
              </a:rPr>
              <a:t>3	</a:t>
            </a:r>
            <a:r>
              <a:rPr lang="tr-TR" dirty="0">
                <a:solidFill>
                  <a:srgbClr val="000000"/>
                </a:solidFill>
                <a:latin typeface="Symbol" panose="05050102010706020507" pitchFamily="18" charset="2"/>
                <a:ea typeface="Times New Roman" panose="02020603050405020304" pitchFamily="18" charset="0"/>
              </a:rPr>
              <a:t>	</a:t>
            </a:r>
            <a:r>
              <a:rPr lang="en-US" dirty="0">
                <a:solidFill>
                  <a:srgbClr val="000000"/>
                </a:solidFill>
                <a:latin typeface="Symbol" panose="05050102010706020507" pitchFamily="18" charset="2"/>
                <a:ea typeface="Times New Roman" panose="02020603050405020304" pitchFamily="18" charset="0"/>
              </a:rPr>
              <a:t>:</a:t>
            </a:r>
            <a:r>
              <a:rPr lang="en-US" i="1" dirty="0">
                <a:solidFill>
                  <a:srgbClr val="000000"/>
                </a:solidFill>
                <a:latin typeface="Symbol" panose="05050102010706020507" pitchFamily="18" charset="2"/>
                <a:ea typeface="Times New Roman" panose="02020603050405020304" pitchFamily="18" charset="0"/>
              </a:rPr>
              <a:t>  m</a:t>
            </a:r>
            <a:r>
              <a:rPr lang="en-US" b="1" i="1" dirty="0">
                <a:solidFill>
                  <a:srgbClr val="000000"/>
                </a:solidFill>
                <a:latin typeface="Courier New" panose="02070309020205020404" pitchFamily="49" charset="0"/>
                <a:ea typeface="Times New Roman" panose="02020603050405020304" pitchFamily="18" charset="0"/>
              </a:rPr>
              <a:t>=</a:t>
            </a:r>
            <a:r>
              <a:rPr lang="en-US" b="1" dirty="0">
                <a:solidFill>
                  <a:srgbClr val="000000"/>
                </a:solidFill>
                <a:latin typeface="Courier New" panose="02070309020205020404" pitchFamily="49" charset="0"/>
                <a:ea typeface="Times New Roman" panose="02020603050405020304" pitchFamily="18" charset="0"/>
              </a:rPr>
              <a:t>1</a:t>
            </a:r>
            <a:r>
              <a:rPr lang="en-US" dirty="0">
                <a:solidFill>
                  <a:srgbClr val="000000"/>
                </a:solidFill>
                <a:latin typeface="Times New Roman" panose="02020603050405020304" pitchFamily="18" charset="0"/>
                <a:ea typeface="Times New Roman" panose="02020603050405020304" pitchFamily="18" charset="0"/>
              </a:rPr>
              <a:t>;</a:t>
            </a:r>
            <a:endParaRPr lang="tr-TR" sz="2400" dirty="0">
              <a:latin typeface="Times New Roman" panose="02020603050405020304" pitchFamily="18" charset="0"/>
              <a:ea typeface="Times New Roman" panose="02020603050405020304" pitchFamily="18" charset="0"/>
            </a:endParaRPr>
          </a:p>
          <a:p>
            <a:pPr algn="just">
              <a:spcAft>
                <a:spcPts val="0"/>
              </a:spcAft>
              <a:tabLst>
                <a:tab pos="180340" algn="l"/>
              </a:tabLst>
            </a:pPr>
            <a:r>
              <a:rPr lang="en-US" dirty="0">
                <a:latin typeface="Times New Roman" panose="02020603050405020304" pitchFamily="18" charset="0"/>
                <a:ea typeface="Times New Roman" panose="02020603050405020304" pitchFamily="18" charset="0"/>
              </a:rPr>
              <a:t>4	</a:t>
            </a:r>
            <a:r>
              <a:rPr lang="tr-TR"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  </a:t>
            </a:r>
            <a:r>
              <a:rPr lang="en-US" b="1" dirty="0" err="1">
                <a:latin typeface="Courier New" panose="02070309020205020404" pitchFamily="49" charset="0"/>
                <a:ea typeface="Times New Roman" panose="02020603050405020304" pitchFamily="18" charset="0"/>
              </a:rPr>
              <a:t>PerformanceLevel</a:t>
            </a:r>
            <a:r>
              <a:rPr lang="en-US" b="1" dirty="0">
                <a:latin typeface="Courier New" panose="02070309020205020404" pitchFamily="49" charset="0"/>
                <a:ea typeface="Times New Roman" panose="02020603050405020304" pitchFamily="18" charset="0"/>
              </a:rPr>
              <a:t> = </a:t>
            </a:r>
            <a:r>
              <a:rPr lang="en-US" b="1" dirty="0" err="1">
                <a:latin typeface="Courier New" panose="02070309020205020404" pitchFamily="49" charset="0"/>
                <a:ea typeface="Times New Roman" panose="02020603050405020304" pitchFamily="18" charset="0"/>
              </a:rPr>
              <a:t>ChooseLevel</a:t>
            </a:r>
            <a:r>
              <a:rPr lang="en-US" b="1" dirty="0">
                <a:latin typeface="Courier New" panose="02070309020205020404" pitchFamily="49" charset="0"/>
                <a:ea typeface="Times New Roman" panose="02020603050405020304" pitchFamily="18" charset="0"/>
              </a:rPr>
              <a:t>;</a:t>
            </a:r>
            <a:endParaRPr lang="tr-TR" sz="2400" dirty="0">
              <a:latin typeface="Times New Roman" panose="02020603050405020304" pitchFamily="18" charset="0"/>
              <a:ea typeface="Times New Roman" panose="02020603050405020304" pitchFamily="18" charset="0"/>
            </a:endParaRPr>
          </a:p>
          <a:p>
            <a:pPr algn="just">
              <a:spcAft>
                <a:spcPts val="0"/>
              </a:spcAft>
              <a:tabLst>
                <a:tab pos="180340" algn="l"/>
              </a:tabLst>
            </a:pPr>
            <a:r>
              <a:rPr lang="en-US" dirty="0">
                <a:solidFill>
                  <a:srgbClr val="000000"/>
                </a:solidFill>
                <a:latin typeface="Times New Roman" panose="02020603050405020304" pitchFamily="18" charset="0"/>
                <a:ea typeface="Times New Roman" panose="02020603050405020304" pitchFamily="18" charset="0"/>
              </a:rPr>
              <a:t>5	</a:t>
            </a:r>
            <a:r>
              <a:rPr lang="tr-TR"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  </a:t>
            </a:r>
            <a:r>
              <a:rPr lang="en-US" b="1" dirty="0" err="1">
                <a:solidFill>
                  <a:srgbClr val="000000"/>
                </a:solidFill>
                <a:latin typeface="Courier New" panose="02070309020205020404" pitchFamily="49" charset="0"/>
                <a:ea typeface="Times New Roman" panose="02020603050405020304" pitchFamily="18" charset="0"/>
              </a:rPr>
              <a:t>SetNeuralNetwork</a:t>
            </a:r>
            <a:endParaRPr lang="tr-TR" sz="2400" dirty="0">
              <a:latin typeface="Times New Roman" panose="02020603050405020304" pitchFamily="18" charset="0"/>
              <a:ea typeface="Times New Roman" panose="02020603050405020304" pitchFamily="18" charset="0"/>
            </a:endParaRPr>
          </a:p>
          <a:p>
            <a:pPr algn="just">
              <a:spcAft>
                <a:spcPts val="0"/>
              </a:spcAft>
              <a:tabLst>
                <a:tab pos="180340" algn="l"/>
              </a:tabLst>
            </a:pPr>
            <a:r>
              <a:rPr lang="en-US" dirty="0">
                <a:solidFill>
                  <a:srgbClr val="000000"/>
                </a:solidFill>
                <a:latin typeface="Times New Roman" panose="02020603050405020304" pitchFamily="18" charset="0"/>
                <a:ea typeface="Times New Roman" panose="02020603050405020304" pitchFamily="18" charset="0"/>
              </a:rPr>
              <a:t>6	</a:t>
            </a:r>
            <a:r>
              <a:rPr lang="tr-TR"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  </a:t>
            </a:r>
            <a:r>
              <a:rPr lang="en-US" b="1" dirty="0">
                <a:solidFill>
                  <a:srgbClr val="0000CC"/>
                </a:solidFill>
                <a:latin typeface="Courier New" panose="02070309020205020404" pitchFamily="49" charset="0"/>
                <a:ea typeface="Times New Roman" panose="02020603050405020304" pitchFamily="18" charset="0"/>
              </a:rPr>
              <a:t>while</a:t>
            </a:r>
            <a:r>
              <a:rPr lang="en-US" b="1" dirty="0">
                <a:latin typeface="Courier New" panose="02070309020205020404" pitchFamily="49" charset="0"/>
                <a:ea typeface="Times New Roman" panose="02020603050405020304" pitchFamily="18" charset="0"/>
              </a:rPr>
              <a:t> </a:t>
            </a:r>
            <a:r>
              <a:rPr lang="en-US" i="1" dirty="0">
                <a:latin typeface="Times New Roman" panose="02020603050405020304" pitchFamily="18" charset="0"/>
                <a:ea typeface="Times New Roman" panose="02020603050405020304" pitchFamily="18" charset="0"/>
              </a:rPr>
              <a:t>L</a:t>
            </a:r>
            <a:r>
              <a:rPr lang="en-US" b="1" dirty="0">
                <a:latin typeface="Times New Roman" panose="02020603050405020304" pitchFamily="18" charset="0"/>
                <a:ea typeface="Times New Roman" panose="02020603050405020304" pitchFamily="18" charset="0"/>
              </a:rPr>
              <a:t> </a:t>
            </a:r>
            <a:r>
              <a:rPr lang="en-US" b="1" dirty="0">
                <a:latin typeface="Courier New" panose="02070309020205020404" pitchFamily="49" charset="0"/>
                <a:ea typeface="Times New Roman" panose="02020603050405020304" pitchFamily="18" charset="0"/>
              </a:rPr>
              <a:t>&gt; </a:t>
            </a:r>
            <a:r>
              <a:rPr lang="en-US" b="1" dirty="0" err="1">
                <a:latin typeface="Courier New" panose="02070309020205020404" pitchFamily="49" charset="0"/>
                <a:ea typeface="Times New Roman" panose="02020603050405020304" pitchFamily="18" charset="0"/>
              </a:rPr>
              <a:t>PerformanceLevel</a:t>
            </a:r>
            <a:endParaRPr lang="tr-TR" sz="2400" dirty="0">
              <a:latin typeface="Times New Roman" panose="02020603050405020304" pitchFamily="18" charset="0"/>
              <a:ea typeface="Times New Roman" panose="02020603050405020304" pitchFamily="18" charset="0"/>
            </a:endParaRPr>
          </a:p>
          <a:p>
            <a:pPr algn="just">
              <a:spcAft>
                <a:spcPts val="0"/>
              </a:spcAft>
              <a:tabLst>
                <a:tab pos="180340" algn="l"/>
              </a:tabLst>
            </a:pPr>
            <a:r>
              <a:rPr lang="en-US" dirty="0">
                <a:solidFill>
                  <a:srgbClr val="000000"/>
                </a:solidFill>
                <a:latin typeface="Times New Roman" panose="02020603050405020304" pitchFamily="18" charset="0"/>
                <a:ea typeface="Times New Roman" panose="02020603050405020304" pitchFamily="18" charset="0"/>
              </a:rPr>
              <a:t>7	</a:t>
            </a:r>
            <a:r>
              <a:rPr lang="tr-TR"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 </a:t>
            </a:r>
            <a:r>
              <a:rPr lang="en-US" b="1" dirty="0">
                <a:latin typeface="Courier New" panose="02070309020205020404" pitchFamily="49"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E </a:t>
            </a:r>
            <a:r>
              <a:rPr lang="en-US" b="1" dirty="0">
                <a:latin typeface="Courier New" panose="02070309020205020404" pitchFamily="49" charset="0"/>
                <a:ea typeface="Times New Roman" panose="02020603050405020304" pitchFamily="18" charset="0"/>
              </a:rPr>
              <a:t>=</a:t>
            </a:r>
            <a:r>
              <a:rPr lang="en-US" b="1" dirty="0">
                <a:latin typeface="Times New Roman" panose="02020603050405020304" pitchFamily="18" charset="0"/>
                <a:ea typeface="Times New Roman" panose="02020603050405020304" pitchFamily="18" charset="0"/>
              </a:rPr>
              <a:t> </a:t>
            </a:r>
            <a:r>
              <a:rPr lang="en-US" b="1" dirty="0">
                <a:latin typeface="Courier New" panose="02070309020205020404" pitchFamily="49" charset="0"/>
                <a:ea typeface="Times New Roman" panose="02020603050405020304" pitchFamily="18" charset="0"/>
              </a:rPr>
              <a:t>[];</a:t>
            </a:r>
            <a:endParaRPr lang="tr-TR" sz="2400" dirty="0">
              <a:latin typeface="Times New Roman" panose="02020603050405020304" pitchFamily="18" charset="0"/>
              <a:ea typeface="Times New Roman" panose="02020603050405020304" pitchFamily="18" charset="0"/>
            </a:endParaRPr>
          </a:p>
          <a:p>
            <a:pPr algn="just">
              <a:spcAft>
                <a:spcPts val="0"/>
              </a:spcAft>
              <a:tabLst>
                <a:tab pos="180340" algn="l"/>
              </a:tabLst>
            </a:pPr>
            <a:r>
              <a:rPr lang="en-US" dirty="0">
                <a:solidFill>
                  <a:srgbClr val="000000"/>
                </a:solidFill>
                <a:latin typeface="Times New Roman" panose="02020603050405020304" pitchFamily="18" charset="0"/>
                <a:ea typeface="Times New Roman" panose="02020603050405020304" pitchFamily="18" charset="0"/>
              </a:rPr>
              <a:t>8	</a:t>
            </a:r>
            <a:r>
              <a:rPr lang="tr-TR"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 </a:t>
            </a:r>
            <a:r>
              <a:rPr lang="en-US" b="1" dirty="0">
                <a:latin typeface="Courier New" panose="02070309020205020404" pitchFamily="49"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J  </a:t>
            </a:r>
            <a:r>
              <a:rPr lang="en-US" b="1" dirty="0">
                <a:latin typeface="Courier New" panose="02070309020205020404" pitchFamily="49" charset="0"/>
                <a:ea typeface="Times New Roman" panose="02020603050405020304" pitchFamily="18" charset="0"/>
              </a:rPr>
              <a:t>= [];</a:t>
            </a:r>
            <a:endParaRPr lang="tr-TR" sz="2400" dirty="0">
              <a:latin typeface="Times New Roman" panose="02020603050405020304" pitchFamily="18" charset="0"/>
              <a:ea typeface="Times New Roman" panose="02020603050405020304" pitchFamily="18" charset="0"/>
            </a:endParaRPr>
          </a:p>
          <a:p>
            <a:pPr algn="just">
              <a:spcAft>
                <a:spcPts val="0"/>
              </a:spcAft>
              <a:tabLst>
                <a:tab pos="180340" algn="l"/>
              </a:tabLst>
            </a:pPr>
            <a:r>
              <a:rPr lang="en-US" dirty="0">
                <a:solidFill>
                  <a:srgbClr val="000000"/>
                </a:solidFill>
                <a:latin typeface="Times New Roman" panose="02020603050405020304" pitchFamily="18" charset="0"/>
                <a:ea typeface="Times New Roman" panose="02020603050405020304" pitchFamily="18" charset="0"/>
              </a:rPr>
              <a:t>9	</a:t>
            </a:r>
            <a:r>
              <a:rPr lang="tr-TR"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 </a:t>
            </a:r>
            <a:r>
              <a:rPr lang="en-US" b="1" dirty="0">
                <a:latin typeface="Courier New" panose="02070309020205020404" pitchFamily="49" charset="0"/>
                <a:ea typeface="Times New Roman" panose="02020603050405020304" pitchFamily="18" charset="0"/>
              </a:rPr>
              <a:t>  </a:t>
            </a:r>
            <a:r>
              <a:rPr lang="en-US" b="1" dirty="0">
                <a:solidFill>
                  <a:srgbClr val="006600"/>
                </a:solidFill>
                <a:latin typeface="Courier New" panose="02070309020205020404" pitchFamily="49" charset="0"/>
                <a:ea typeface="Times New Roman" panose="02020603050405020304" pitchFamily="18" charset="0"/>
              </a:rPr>
              <a:t>% Pattern loop</a:t>
            </a:r>
            <a:endParaRPr lang="tr-TR" sz="2400" dirty="0">
              <a:latin typeface="Times New Roman" panose="02020603050405020304" pitchFamily="18" charset="0"/>
              <a:ea typeface="Times New Roman" panose="02020603050405020304" pitchFamily="18" charset="0"/>
            </a:endParaRPr>
          </a:p>
          <a:p>
            <a:pPr algn="just">
              <a:spcAft>
                <a:spcPts val="0"/>
              </a:spcAft>
              <a:tabLst>
                <a:tab pos="180340" algn="l"/>
              </a:tabLst>
            </a:pPr>
            <a:r>
              <a:rPr lang="en-US" dirty="0">
                <a:solidFill>
                  <a:srgbClr val="000000"/>
                </a:solidFill>
                <a:latin typeface="Times New Roman" panose="02020603050405020304" pitchFamily="18" charset="0"/>
                <a:ea typeface="Times New Roman" panose="02020603050405020304" pitchFamily="18" charset="0"/>
              </a:rPr>
              <a:t>10	: </a:t>
            </a:r>
            <a:r>
              <a:rPr lang="en-US" b="1" dirty="0">
                <a:latin typeface="Courier New" panose="02070309020205020404" pitchFamily="49" charset="0"/>
                <a:ea typeface="Times New Roman" panose="02020603050405020304" pitchFamily="18" charset="0"/>
              </a:rPr>
              <a:t>  </a:t>
            </a:r>
            <a:r>
              <a:rPr lang="en-US" b="1" dirty="0">
                <a:solidFill>
                  <a:srgbClr val="0000CC"/>
                </a:solidFill>
                <a:latin typeface="Courier New" panose="02070309020205020404" pitchFamily="49" charset="0"/>
                <a:ea typeface="Times New Roman" panose="02020603050405020304" pitchFamily="18" charset="0"/>
              </a:rPr>
              <a:t>for</a:t>
            </a:r>
            <a:r>
              <a:rPr lang="en-US" b="1" dirty="0">
                <a:latin typeface="Courier New" panose="02070309020205020404" pitchFamily="49" charset="0"/>
                <a:ea typeface="Times New Roman" panose="02020603050405020304" pitchFamily="18" charset="0"/>
              </a:rPr>
              <a:t> </a:t>
            </a:r>
            <a:r>
              <a:rPr lang="en-US" i="1" dirty="0">
                <a:latin typeface="Times New Roman" panose="02020603050405020304" pitchFamily="18" charset="0"/>
                <a:ea typeface="Times New Roman" panose="02020603050405020304" pitchFamily="18" charset="0"/>
              </a:rPr>
              <a:t>p </a:t>
            </a:r>
            <a:r>
              <a:rPr lang="en-US" b="1"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1 to </a:t>
            </a:r>
            <a:r>
              <a:rPr lang="en-US" i="1" dirty="0">
                <a:latin typeface="Times New Roman" panose="02020603050405020304" pitchFamily="18" charset="0"/>
                <a:ea typeface="Times New Roman" panose="02020603050405020304" pitchFamily="18" charset="0"/>
              </a:rPr>
              <a:t>P</a:t>
            </a:r>
            <a:endParaRPr lang="tr-TR" sz="2400" dirty="0">
              <a:latin typeface="Times New Roman" panose="02020603050405020304" pitchFamily="18" charset="0"/>
              <a:ea typeface="Times New Roman" panose="02020603050405020304" pitchFamily="18" charset="0"/>
            </a:endParaRPr>
          </a:p>
          <a:p>
            <a:pPr algn="just">
              <a:spcAft>
                <a:spcPts val="0"/>
              </a:spcAft>
              <a:tabLst>
                <a:tab pos="180340" algn="l"/>
              </a:tabLst>
            </a:pPr>
            <a:r>
              <a:rPr lang="en-US" dirty="0">
                <a:solidFill>
                  <a:srgbClr val="000000"/>
                </a:solidFill>
                <a:latin typeface="Times New Roman" panose="02020603050405020304" pitchFamily="18" charset="0"/>
                <a:ea typeface="Times New Roman" panose="02020603050405020304" pitchFamily="18" charset="0"/>
              </a:rPr>
              <a:t>11	:	 </a:t>
            </a:r>
            <a:r>
              <a:rPr lang="en-US" b="1" dirty="0">
                <a:latin typeface="Courier New" panose="02070309020205020404" pitchFamily="49" charset="0"/>
                <a:ea typeface="Times New Roman" panose="02020603050405020304" pitchFamily="18" charset="0"/>
              </a:rPr>
              <a:t>    </a:t>
            </a:r>
            <a:r>
              <a:rPr lang="en-US" b="1" i="1" dirty="0">
                <a:latin typeface="Times New Roman" panose="02020603050405020304" pitchFamily="18" charset="0"/>
                <a:ea typeface="Times New Roman" panose="02020603050405020304" pitchFamily="18" charset="0"/>
              </a:rPr>
              <a:t>y</a:t>
            </a:r>
            <a:r>
              <a:rPr lang="en-US" b="1" dirty="0">
                <a:latin typeface="Courier New" panose="02070309020205020404" pitchFamily="49" charset="0"/>
                <a:ea typeface="Times New Roman" panose="02020603050405020304" pitchFamily="18" charset="0"/>
              </a:rPr>
              <a:t> = </a:t>
            </a:r>
            <a:r>
              <a:rPr lang="en-US" b="1" dirty="0" err="1">
                <a:latin typeface="Courier New" panose="02070309020205020404" pitchFamily="49" charset="0"/>
                <a:ea typeface="Times New Roman" panose="02020603050405020304" pitchFamily="18" charset="0"/>
              </a:rPr>
              <a:t>ForwardPassPattern</a:t>
            </a:r>
            <a:r>
              <a:rPr lang="en-US" b="1" dirty="0" err="1">
                <a:latin typeface="Times New Roman" panose="02020603050405020304" pitchFamily="18" charset="0"/>
                <a:ea typeface="Times New Roman" panose="02020603050405020304" pitchFamily="18" charset="0"/>
              </a:rPr>
              <a:t>#</a:t>
            </a:r>
            <a:r>
              <a:rPr lang="en-US" i="1" dirty="0" err="1">
                <a:latin typeface="Times New Roman" panose="02020603050405020304" pitchFamily="18" charset="0"/>
                <a:ea typeface="Times New Roman" panose="02020603050405020304" pitchFamily="18" charset="0"/>
              </a:rPr>
              <a:t>p</a:t>
            </a:r>
            <a:endParaRPr lang="tr-TR" sz="2400" dirty="0">
              <a:latin typeface="Times New Roman" panose="02020603050405020304" pitchFamily="18" charset="0"/>
              <a:ea typeface="Times New Roman" panose="02020603050405020304" pitchFamily="18" charset="0"/>
            </a:endParaRPr>
          </a:p>
          <a:p>
            <a:pPr algn="just">
              <a:spcAft>
                <a:spcPts val="0"/>
              </a:spcAft>
              <a:tabLst>
                <a:tab pos="180340" algn="l"/>
              </a:tabLst>
            </a:pPr>
            <a:r>
              <a:rPr lang="en-US" dirty="0">
                <a:solidFill>
                  <a:srgbClr val="000000"/>
                </a:solidFill>
                <a:latin typeface="Times New Roman" panose="02020603050405020304" pitchFamily="18" charset="0"/>
                <a:ea typeface="Times New Roman" panose="02020603050405020304" pitchFamily="18" charset="0"/>
              </a:rPr>
              <a:t>12	: </a:t>
            </a:r>
            <a:r>
              <a:rPr lang="en-US" b="1" dirty="0">
                <a:latin typeface="Courier New" panose="02070309020205020404" pitchFamily="49" charset="0"/>
                <a:ea typeface="Times New Roman" panose="02020603050405020304" pitchFamily="18" charset="0"/>
              </a:rPr>
              <a:t>    </a:t>
            </a:r>
            <a:r>
              <a:rPr lang="en-US" b="1" dirty="0">
                <a:solidFill>
                  <a:srgbClr val="006600"/>
                </a:solidFill>
                <a:latin typeface="Courier New" panose="02070309020205020404" pitchFamily="49" charset="0"/>
                <a:ea typeface="Times New Roman" panose="02020603050405020304" pitchFamily="18" charset="0"/>
              </a:rPr>
              <a:t>% Append sample error</a:t>
            </a:r>
            <a:r>
              <a:rPr lang="en-US" i="1" dirty="0">
                <a:solidFill>
                  <a:srgbClr val="006600"/>
                </a:solidFill>
                <a:latin typeface="Symbol" panose="05050102010706020507" pitchFamily="18" charset="2"/>
                <a:ea typeface="Times New Roman" panose="02020603050405020304" pitchFamily="18" charset="0"/>
              </a:rPr>
              <a:t> t </a:t>
            </a:r>
            <a:r>
              <a:rPr lang="en-US" i="1" dirty="0">
                <a:solidFill>
                  <a:srgbClr val="006600"/>
                </a:solidFill>
                <a:latin typeface="Times New Roman" panose="02020603050405020304" pitchFamily="18" charset="0"/>
                <a:ea typeface="Times New Roman" panose="02020603050405020304" pitchFamily="18" charset="0"/>
                <a:sym typeface="Symbol" panose="05050102010706020507" pitchFamily="18" charset="2"/>
              </a:rPr>
              <a:t></a:t>
            </a:r>
            <a:r>
              <a:rPr lang="en-US" i="1" dirty="0">
                <a:solidFill>
                  <a:srgbClr val="006600"/>
                </a:solidFill>
                <a:latin typeface="Times New Roman" panose="02020603050405020304" pitchFamily="18" charset="0"/>
                <a:ea typeface="Times New Roman" panose="02020603050405020304" pitchFamily="18" charset="0"/>
              </a:rPr>
              <a:t> </a:t>
            </a:r>
            <a:r>
              <a:rPr lang="en-US" b="1" i="1" dirty="0">
                <a:solidFill>
                  <a:srgbClr val="006600"/>
                </a:solidFill>
                <a:latin typeface="Times New Roman" panose="02020603050405020304" pitchFamily="18" charset="0"/>
                <a:ea typeface="Times New Roman" panose="02020603050405020304" pitchFamily="18" charset="0"/>
              </a:rPr>
              <a:t>y</a:t>
            </a:r>
            <a:r>
              <a:rPr lang="en-US" b="1" dirty="0">
                <a:solidFill>
                  <a:srgbClr val="006600"/>
                </a:solidFill>
                <a:latin typeface="Courier New" panose="02070309020205020404" pitchFamily="49" charset="0"/>
                <a:ea typeface="Times New Roman" panose="02020603050405020304" pitchFamily="18" charset="0"/>
              </a:rPr>
              <a:t> to E</a:t>
            </a:r>
            <a:endParaRPr lang="tr-TR" sz="2400" dirty="0">
              <a:latin typeface="Times New Roman" panose="02020603050405020304" pitchFamily="18" charset="0"/>
              <a:ea typeface="Times New Roman" panose="02020603050405020304" pitchFamily="18" charset="0"/>
            </a:endParaRPr>
          </a:p>
          <a:p>
            <a:pPr algn="just">
              <a:spcAft>
                <a:spcPts val="0"/>
              </a:spcAft>
              <a:tabLst>
                <a:tab pos="180340" algn="l"/>
              </a:tabLst>
            </a:pPr>
            <a:r>
              <a:rPr lang="en-US" dirty="0">
                <a:solidFill>
                  <a:srgbClr val="000000"/>
                </a:solidFill>
                <a:latin typeface="Times New Roman" panose="02020603050405020304" pitchFamily="18" charset="0"/>
                <a:ea typeface="Times New Roman" panose="02020603050405020304" pitchFamily="18" charset="0"/>
              </a:rPr>
              <a:t>13	: </a:t>
            </a:r>
            <a:r>
              <a:rPr lang="en-US" b="1" dirty="0">
                <a:latin typeface="Courier New" panose="02070309020205020404" pitchFamily="49"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E</a:t>
            </a:r>
            <a:r>
              <a:rPr lang="en-US" i="1" dirty="0">
                <a:latin typeface="Times New Roman" panose="02020603050405020304" pitchFamily="18" charset="0"/>
                <a:ea typeface="Times New Roman" panose="02020603050405020304" pitchFamily="18" charset="0"/>
              </a:rPr>
              <a:t>=</a:t>
            </a:r>
            <a:r>
              <a:rPr lang="en-US" b="1" dirty="0">
                <a:latin typeface="Times New Roman" panose="02020603050405020304" pitchFamily="18" charset="0"/>
                <a:ea typeface="Times New Roman" panose="02020603050405020304" pitchFamily="18" charset="0"/>
              </a:rPr>
              <a:t> [E</a:t>
            </a:r>
            <a:r>
              <a:rPr lang="en-US" i="1" dirty="0">
                <a:latin typeface="Symbol" panose="05050102010706020507" pitchFamily="18" charset="2"/>
                <a:ea typeface="Times New Roman" panose="02020603050405020304" pitchFamily="18" charset="0"/>
              </a:rPr>
              <a:t> </a:t>
            </a:r>
            <a:r>
              <a:rPr lang="en-US" dirty="0">
                <a:latin typeface="Symbol" panose="05050102010706020507" pitchFamily="18" charset="2"/>
                <a:ea typeface="Times New Roman" panose="02020603050405020304" pitchFamily="18" charset="0"/>
              </a:rPr>
              <a:t>;</a:t>
            </a:r>
            <a:r>
              <a:rPr lang="en-US" i="1" dirty="0">
                <a:latin typeface="Symbol" panose="05050102010706020507" pitchFamily="18" charset="2"/>
                <a:ea typeface="Times New Roman" panose="02020603050405020304" pitchFamily="18" charset="0"/>
              </a:rPr>
              <a:t> t </a:t>
            </a:r>
            <a:r>
              <a:rPr lang="en-US" i="1" dirty="0">
                <a:latin typeface="Times New Roman" panose="02020603050405020304" pitchFamily="18" charset="0"/>
                <a:ea typeface="Times New Roman" panose="02020603050405020304" pitchFamily="18" charset="0"/>
                <a:sym typeface="Symbol" panose="05050102010706020507" pitchFamily="18" charset="2"/>
              </a:rPr>
              <a:t></a:t>
            </a:r>
            <a:r>
              <a:rPr lang="en-US" i="1" dirty="0">
                <a:latin typeface="Times New Roman" panose="02020603050405020304" pitchFamily="18" charset="0"/>
                <a:ea typeface="Times New Roman" panose="02020603050405020304" pitchFamily="18" charset="0"/>
              </a:rPr>
              <a:t> </a:t>
            </a:r>
            <a:r>
              <a:rPr lang="en-US" b="1" i="1" dirty="0">
                <a:latin typeface="Times New Roman" panose="02020603050405020304" pitchFamily="18" charset="0"/>
                <a:ea typeface="Times New Roman" panose="02020603050405020304" pitchFamily="18" charset="0"/>
              </a:rPr>
              <a:t>y</a:t>
            </a:r>
            <a:r>
              <a:rPr lang="en-US" b="1" dirty="0">
                <a:latin typeface="Times New Roman" panose="02020603050405020304" pitchFamily="18" charset="0"/>
                <a:ea typeface="Times New Roman" panose="02020603050405020304" pitchFamily="18" charset="0"/>
              </a:rPr>
              <a:t>]</a:t>
            </a:r>
            <a:endParaRPr lang="tr-TR" sz="2400" dirty="0">
              <a:latin typeface="Times New Roman" panose="02020603050405020304" pitchFamily="18" charset="0"/>
              <a:ea typeface="Times New Roman" panose="02020603050405020304" pitchFamily="18" charset="0"/>
            </a:endParaRPr>
          </a:p>
          <a:p>
            <a:pPr algn="just">
              <a:spcAft>
                <a:spcPts val="0"/>
              </a:spcAft>
              <a:tabLst>
                <a:tab pos="180340" algn="l"/>
              </a:tabLst>
            </a:pPr>
            <a:r>
              <a:rPr lang="en-US" dirty="0">
                <a:solidFill>
                  <a:srgbClr val="000000"/>
                </a:solidFill>
                <a:latin typeface="Times New Roman" panose="02020603050405020304" pitchFamily="18" charset="0"/>
                <a:ea typeface="Times New Roman" panose="02020603050405020304" pitchFamily="18" charset="0"/>
              </a:rPr>
              <a:t>14	: </a:t>
            </a:r>
            <a:r>
              <a:rPr lang="en-US" b="1" dirty="0">
                <a:latin typeface="Courier New" panose="02070309020205020404" pitchFamily="49" charset="0"/>
                <a:ea typeface="Times New Roman" panose="02020603050405020304" pitchFamily="18" charset="0"/>
              </a:rPr>
              <a:t>    </a:t>
            </a:r>
            <a:r>
              <a:rPr lang="en-US" b="1" dirty="0">
                <a:solidFill>
                  <a:srgbClr val="006600"/>
                </a:solidFill>
                <a:latin typeface="Courier New" panose="02070309020205020404" pitchFamily="49" charset="0"/>
                <a:ea typeface="Times New Roman" panose="02020603050405020304" pitchFamily="18" charset="0"/>
              </a:rPr>
              <a:t>% Loop over each output of the NN</a:t>
            </a:r>
            <a:endParaRPr lang="tr-TR" sz="2400" dirty="0">
              <a:latin typeface="Times New Roman" panose="02020603050405020304" pitchFamily="18" charset="0"/>
              <a:ea typeface="Times New Roman" panose="02020603050405020304" pitchFamily="18" charset="0"/>
            </a:endParaRPr>
          </a:p>
          <a:p>
            <a:pPr algn="just">
              <a:spcAft>
                <a:spcPts val="0"/>
              </a:spcAft>
              <a:tabLst>
                <a:tab pos="180340" algn="l"/>
              </a:tabLst>
            </a:pPr>
            <a:r>
              <a:rPr lang="en-US" dirty="0">
                <a:solidFill>
                  <a:srgbClr val="000000"/>
                </a:solidFill>
                <a:latin typeface="Times New Roman" panose="02020603050405020304" pitchFamily="18" charset="0"/>
                <a:ea typeface="Times New Roman" panose="02020603050405020304" pitchFamily="18" charset="0"/>
              </a:rPr>
              <a:t>15	: </a:t>
            </a:r>
            <a:r>
              <a:rPr lang="en-US" b="1" dirty="0">
                <a:latin typeface="Courier New" panose="02070309020205020404" pitchFamily="49" charset="0"/>
                <a:ea typeface="Times New Roman" panose="02020603050405020304" pitchFamily="18" charset="0"/>
              </a:rPr>
              <a:t>    </a:t>
            </a:r>
            <a:r>
              <a:rPr lang="en-US" b="1" dirty="0">
                <a:solidFill>
                  <a:srgbClr val="0000CC"/>
                </a:solidFill>
                <a:latin typeface="Courier New" panose="02070309020205020404" pitchFamily="49" charset="0"/>
                <a:ea typeface="Times New Roman" panose="02020603050405020304" pitchFamily="18" charset="0"/>
              </a:rPr>
              <a:t>for</a:t>
            </a:r>
            <a:r>
              <a:rPr lang="en-US" b="1" dirty="0">
                <a:latin typeface="Courier New" panose="02070309020205020404" pitchFamily="49" charset="0"/>
                <a:ea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rPr>
              <a:t>k </a:t>
            </a:r>
            <a:r>
              <a:rPr lang="en-US" b="1"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1 to</a:t>
            </a:r>
            <a:r>
              <a:rPr lang="en-US" b="1" dirty="0">
                <a:latin typeface="Times New Roman" panose="02020603050405020304" pitchFamily="18" charset="0"/>
                <a:ea typeface="Times New Roman" panose="02020603050405020304" pitchFamily="18" charset="0"/>
              </a:rPr>
              <a:t> </a:t>
            </a:r>
            <a:r>
              <a:rPr lang="en-US" i="1" dirty="0">
                <a:latin typeface="Times New Roman" panose="02020603050405020304" pitchFamily="18" charset="0"/>
                <a:ea typeface="Times New Roman" panose="02020603050405020304" pitchFamily="18" charset="0"/>
              </a:rPr>
              <a:t>K</a:t>
            </a:r>
            <a:endParaRPr lang="tr-TR" sz="2400" dirty="0">
              <a:latin typeface="Times New Roman" panose="02020603050405020304" pitchFamily="18" charset="0"/>
              <a:ea typeface="Times New Roman" panose="02020603050405020304" pitchFamily="18" charset="0"/>
            </a:endParaRPr>
          </a:p>
          <a:p>
            <a:pPr algn="just">
              <a:spcAft>
                <a:spcPts val="0"/>
              </a:spcAft>
              <a:tabLst>
                <a:tab pos="180340" algn="l"/>
              </a:tabLst>
            </a:pPr>
            <a:r>
              <a:rPr lang="en-US" dirty="0">
                <a:solidFill>
                  <a:srgbClr val="000000"/>
                </a:solidFill>
                <a:latin typeface="Times New Roman" panose="02020603050405020304" pitchFamily="18" charset="0"/>
                <a:ea typeface="Times New Roman" panose="02020603050405020304" pitchFamily="18" charset="0"/>
              </a:rPr>
              <a:t>16	: </a:t>
            </a:r>
            <a:r>
              <a:rPr lang="en-US" b="1" dirty="0">
                <a:latin typeface="Courier New" panose="02070309020205020404" pitchFamily="49" charset="0"/>
                <a:ea typeface="Times New Roman" panose="02020603050405020304" pitchFamily="18" charset="0"/>
              </a:rPr>
              <a:t>      </a:t>
            </a:r>
            <a:r>
              <a:rPr lang="en-US" b="1" dirty="0" err="1">
                <a:latin typeface="Courier New" panose="02070309020205020404" pitchFamily="49" charset="0"/>
                <a:ea typeface="Times New Roman" panose="02020603050405020304" pitchFamily="18" charset="0"/>
              </a:rPr>
              <a:t>Row_of_J</a:t>
            </a:r>
            <a:r>
              <a:rPr lang="en-US" b="1" dirty="0">
                <a:latin typeface="Courier New" panose="02070309020205020404" pitchFamily="49" charset="0"/>
                <a:ea typeface="Times New Roman" panose="02020603050405020304" pitchFamily="18" charset="0"/>
              </a:rPr>
              <a:t> = [];</a:t>
            </a:r>
            <a:endParaRPr lang="tr-TR" sz="2400" dirty="0">
              <a:latin typeface="Times New Roman" panose="02020603050405020304" pitchFamily="18" charset="0"/>
              <a:ea typeface="Times New Roman" panose="02020603050405020304" pitchFamily="18" charset="0"/>
            </a:endParaRPr>
          </a:p>
          <a:p>
            <a:pPr algn="just">
              <a:spcAft>
                <a:spcPts val="0"/>
              </a:spcAft>
              <a:tabLst>
                <a:tab pos="180340" algn="l"/>
              </a:tabLst>
            </a:pPr>
            <a:r>
              <a:rPr lang="en-US" dirty="0">
                <a:solidFill>
                  <a:srgbClr val="000000"/>
                </a:solidFill>
                <a:latin typeface="Times New Roman" panose="02020603050405020304" pitchFamily="18" charset="0"/>
                <a:ea typeface="Times New Roman" panose="02020603050405020304" pitchFamily="18" charset="0"/>
              </a:rPr>
              <a:t>17	:</a:t>
            </a:r>
            <a:r>
              <a:rPr lang="en-US" b="1" dirty="0">
                <a:latin typeface="Courier New" panose="02070309020205020404" pitchFamily="49" charset="0"/>
                <a:ea typeface="Times New Roman" panose="02020603050405020304" pitchFamily="18" charset="0"/>
              </a:rPr>
              <a:t>      </a:t>
            </a:r>
            <a:r>
              <a:rPr lang="en-US" b="1" dirty="0">
                <a:solidFill>
                  <a:srgbClr val="006600"/>
                </a:solidFill>
                <a:latin typeface="Courier New" panose="02070309020205020404" pitchFamily="49" charset="0"/>
                <a:ea typeface="Times New Roman" panose="02020603050405020304" pitchFamily="18" charset="0"/>
              </a:rPr>
              <a:t>% Parameter (weight/bias) index</a:t>
            </a:r>
            <a:endParaRPr lang="tr-TR" sz="2400" dirty="0">
              <a:latin typeface="Times New Roman" panose="02020603050405020304" pitchFamily="18" charset="0"/>
              <a:ea typeface="Times New Roman" panose="02020603050405020304" pitchFamily="18" charset="0"/>
            </a:endParaRPr>
          </a:p>
          <a:p>
            <a:pPr algn="just">
              <a:spcAft>
                <a:spcPts val="0"/>
              </a:spcAft>
              <a:tabLst>
                <a:tab pos="180340" algn="l"/>
              </a:tabLst>
            </a:pPr>
            <a:r>
              <a:rPr lang="en-US" dirty="0">
                <a:solidFill>
                  <a:srgbClr val="000000"/>
                </a:solidFill>
                <a:latin typeface="Times New Roman" panose="02020603050405020304" pitchFamily="18" charset="0"/>
                <a:ea typeface="Times New Roman" panose="02020603050405020304" pitchFamily="18" charset="0"/>
              </a:rPr>
              <a:t>18	:</a:t>
            </a:r>
            <a:r>
              <a:rPr lang="en-US" b="1" dirty="0">
                <a:latin typeface="Courier New" panose="02070309020205020404" pitchFamily="49" charset="0"/>
                <a:ea typeface="Times New Roman" panose="02020603050405020304" pitchFamily="18" charset="0"/>
              </a:rPr>
              <a:t>      </a:t>
            </a:r>
            <a:r>
              <a:rPr lang="en-US" b="1" dirty="0">
                <a:solidFill>
                  <a:srgbClr val="0000CC"/>
                </a:solidFill>
                <a:latin typeface="Courier New" panose="02070309020205020404" pitchFamily="49" charset="0"/>
                <a:ea typeface="Times New Roman" panose="02020603050405020304" pitchFamily="18" charset="0"/>
              </a:rPr>
              <a:t>for</a:t>
            </a:r>
            <a:r>
              <a:rPr lang="en-US" b="1" dirty="0">
                <a:latin typeface="Courier New" panose="02070309020205020404" pitchFamily="49" charset="0"/>
                <a:ea typeface="Times New Roman" panose="02020603050405020304" pitchFamily="18" charset="0"/>
              </a:rPr>
              <a:t> </a:t>
            </a:r>
            <a:r>
              <a:rPr lang="en-US" i="1" dirty="0" err="1">
                <a:latin typeface="Times New Roman" panose="02020603050405020304" pitchFamily="18" charset="0"/>
                <a:ea typeface="Times New Roman" panose="02020603050405020304" pitchFamily="18" charset="0"/>
              </a:rPr>
              <a:t>i</a:t>
            </a:r>
            <a:r>
              <a:rPr lang="en-US" b="1" dirty="0">
                <a:latin typeface="Times New Roman" panose="02020603050405020304" pitchFamily="18" charset="0"/>
                <a:ea typeface="Times New Roman" panose="02020603050405020304" pitchFamily="18" charset="0"/>
              </a:rPr>
              <a:t> = </a:t>
            </a:r>
            <a:r>
              <a:rPr lang="en-US" dirty="0">
                <a:latin typeface="Times New Roman" panose="02020603050405020304" pitchFamily="18" charset="0"/>
                <a:ea typeface="Times New Roman" panose="02020603050405020304" pitchFamily="18" charset="0"/>
              </a:rPr>
              <a:t>1 to </a:t>
            </a:r>
            <a:r>
              <a:rPr lang="en-US" i="1" dirty="0">
                <a:latin typeface="Times New Roman" panose="02020603050405020304" pitchFamily="18" charset="0"/>
                <a:ea typeface="Times New Roman" panose="02020603050405020304" pitchFamily="18" charset="0"/>
              </a:rPr>
              <a:t>N</a:t>
            </a:r>
            <a:endParaRPr lang="tr-TR" sz="2400" dirty="0">
              <a:latin typeface="Times New Roman" panose="02020603050405020304" pitchFamily="18" charset="0"/>
              <a:ea typeface="Times New Roman" panose="02020603050405020304" pitchFamily="18" charset="0"/>
            </a:endParaRPr>
          </a:p>
          <a:p>
            <a:pPr algn="just">
              <a:spcAft>
                <a:spcPts val="0"/>
              </a:spcAft>
              <a:tabLst>
                <a:tab pos="180340" algn="l"/>
              </a:tabLst>
            </a:pPr>
            <a:r>
              <a:rPr lang="en-US" dirty="0">
                <a:solidFill>
                  <a:srgbClr val="000000"/>
                </a:solidFill>
                <a:latin typeface="Times New Roman" panose="02020603050405020304" pitchFamily="18" charset="0"/>
                <a:ea typeface="Times New Roman" panose="02020603050405020304" pitchFamily="18" charset="0"/>
              </a:rPr>
              <a:t>19	:</a:t>
            </a:r>
            <a:r>
              <a:rPr lang="en-US" b="1" dirty="0">
                <a:latin typeface="Courier New" panose="02070309020205020404" pitchFamily="49" charset="0"/>
                <a:ea typeface="Times New Roman" panose="02020603050405020304" pitchFamily="18" charset="0"/>
              </a:rPr>
              <a:t>        Compute </a:t>
            </a:r>
            <a:r>
              <a:rPr lang="en-US" sz="2400" dirty="0">
                <a:latin typeface="Courier New" panose="02070309020205020404" pitchFamily="49" charset="0"/>
                <a:ea typeface="Times New Roman" panose="02020603050405020304" pitchFamily="18" charset="0"/>
                <a:cs typeface="Courier New" panose="02070309020205020404" pitchFamily="49" charset="0"/>
                <a:sym typeface="Symbol" panose="05050102010706020507" pitchFamily="18" charset="2"/>
              </a:rPr>
              <a:t></a:t>
            </a:r>
            <a:r>
              <a:rPr lang="en-US" sz="2400" b="1" dirty="0" err="1">
                <a:latin typeface="Times New Roman" panose="02020603050405020304" pitchFamily="18" charset="0"/>
                <a:ea typeface="Times New Roman" panose="02020603050405020304" pitchFamily="18" charset="0"/>
              </a:rPr>
              <a:t>e</a:t>
            </a:r>
            <a:r>
              <a:rPr lang="en-US" sz="2400" i="1" baseline="-25000" dirty="0" err="1">
                <a:latin typeface="Times New Roman" panose="02020603050405020304" pitchFamily="18" charset="0"/>
                <a:ea typeface="Times New Roman" panose="02020603050405020304" pitchFamily="18" charset="0"/>
              </a:rPr>
              <a:t>k</a:t>
            </a:r>
            <a:r>
              <a:rPr lang="en-US" sz="2400" i="1" baseline="30000" dirty="0" err="1">
                <a:latin typeface="Times New Roman" panose="02020603050405020304" pitchFamily="18" charset="0"/>
                <a:ea typeface="Times New Roman" panose="02020603050405020304" pitchFamily="18" charset="0"/>
              </a:rPr>
              <a:t>p</a:t>
            </a:r>
            <a:r>
              <a:rPr lang="en-US" sz="2400" b="1" dirty="0">
                <a:latin typeface="Courier New" panose="02070309020205020404" pitchFamily="49" charset="0"/>
                <a:ea typeface="Times New Roman" panose="02020603050405020304" pitchFamily="18" charset="0"/>
              </a:rPr>
              <a:t>/</a:t>
            </a:r>
            <a:r>
              <a:rPr lang="en-US" sz="2400" dirty="0">
                <a:latin typeface="Courier New" panose="02070309020205020404" pitchFamily="49" charset="0"/>
                <a:ea typeface="Times New Roman" panose="02020603050405020304" pitchFamily="18" charset="0"/>
                <a:cs typeface="Courier New" panose="02070309020205020404" pitchFamily="49" charset="0"/>
                <a:sym typeface="Symbol" panose="05050102010706020507" pitchFamily="18" charset="2"/>
              </a:rPr>
              <a:t></a:t>
            </a:r>
            <a:r>
              <a:rPr lang="en-US" sz="2400" b="1" dirty="0" err="1">
                <a:latin typeface="Times New Roman" panose="02020603050405020304" pitchFamily="18" charset="0"/>
                <a:ea typeface="Times New Roman" panose="02020603050405020304" pitchFamily="18" charset="0"/>
              </a:rPr>
              <a:t>w</a:t>
            </a:r>
            <a:r>
              <a:rPr lang="en-US" sz="2400" i="1" baseline="-25000" dirty="0" err="1">
                <a:latin typeface="Times New Roman" panose="02020603050405020304" pitchFamily="18" charset="0"/>
                <a:ea typeface="Times New Roman" panose="02020603050405020304" pitchFamily="18" charset="0"/>
              </a:rPr>
              <a:t>i</a:t>
            </a:r>
            <a:endParaRPr lang="tr-TR" sz="2400" dirty="0">
              <a:latin typeface="Times New Roman" panose="02020603050405020304" pitchFamily="18" charset="0"/>
              <a:ea typeface="Times New Roman" panose="02020603050405020304" pitchFamily="18" charset="0"/>
            </a:endParaRPr>
          </a:p>
          <a:p>
            <a:pPr algn="just">
              <a:spcAft>
                <a:spcPts val="0"/>
              </a:spcAft>
              <a:tabLst>
                <a:tab pos="180340" algn="l"/>
              </a:tabLst>
            </a:pPr>
            <a:r>
              <a:rPr lang="en-US" dirty="0">
                <a:solidFill>
                  <a:srgbClr val="000000"/>
                </a:solidFill>
                <a:latin typeface="Times New Roman" panose="02020603050405020304" pitchFamily="18" charset="0"/>
                <a:ea typeface="Times New Roman" panose="02020603050405020304" pitchFamily="18" charset="0"/>
              </a:rPr>
              <a:t>20	:</a:t>
            </a:r>
            <a:r>
              <a:rPr lang="en-US" b="1" dirty="0">
                <a:latin typeface="Courier New" panose="02070309020205020404" pitchFamily="49" charset="0"/>
                <a:ea typeface="Times New Roman" panose="02020603050405020304" pitchFamily="18" charset="0"/>
              </a:rPr>
              <a:t>        </a:t>
            </a:r>
            <a:r>
              <a:rPr lang="en-US" b="1" dirty="0" err="1">
                <a:latin typeface="Courier New" panose="02070309020205020404" pitchFamily="49" charset="0"/>
                <a:ea typeface="Times New Roman" panose="02020603050405020304" pitchFamily="18" charset="0"/>
              </a:rPr>
              <a:t>Row_of_J</a:t>
            </a:r>
            <a:r>
              <a:rPr lang="en-US" b="1" dirty="0">
                <a:latin typeface="Courier New" panose="02070309020205020404" pitchFamily="49" charset="0"/>
                <a:ea typeface="Times New Roman" panose="02020603050405020304" pitchFamily="18" charset="0"/>
              </a:rPr>
              <a:t> = [</a:t>
            </a:r>
            <a:r>
              <a:rPr lang="en-US" b="1" dirty="0" err="1">
                <a:latin typeface="Courier New" panose="02070309020205020404" pitchFamily="49" charset="0"/>
                <a:ea typeface="Times New Roman" panose="02020603050405020304" pitchFamily="18" charset="0"/>
              </a:rPr>
              <a:t>Row_of_J</a:t>
            </a:r>
            <a:r>
              <a:rPr lang="en-US" b="1" dirty="0">
                <a:latin typeface="Courier New" panose="02070309020205020404" pitchFamily="49" charset="0"/>
                <a:ea typeface="Times New Roman" panose="02020603050405020304" pitchFamily="18" charset="0"/>
              </a:rPr>
              <a:t> </a:t>
            </a:r>
            <a:r>
              <a:rPr lang="en-US" sz="2400" dirty="0">
                <a:latin typeface="Courier New" panose="02070309020205020404" pitchFamily="49" charset="0"/>
                <a:ea typeface="Times New Roman" panose="02020603050405020304" pitchFamily="18" charset="0"/>
                <a:cs typeface="Courier New" panose="02070309020205020404" pitchFamily="49" charset="0"/>
                <a:sym typeface="Symbol" panose="05050102010706020507" pitchFamily="18" charset="2"/>
              </a:rPr>
              <a:t></a:t>
            </a:r>
            <a:r>
              <a:rPr lang="en-US" sz="2400" b="1" dirty="0" err="1">
                <a:latin typeface="Times New Roman" panose="02020603050405020304" pitchFamily="18" charset="0"/>
                <a:ea typeface="Times New Roman" panose="02020603050405020304" pitchFamily="18" charset="0"/>
              </a:rPr>
              <a:t>e</a:t>
            </a:r>
            <a:r>
              <a:rPr lang="en-US" sz="2400" i="1" baseline="-25000" dirty="0" err="1">
                <a:latin typeface="Times New Roman" panose="02020603050405020304" pitchFamily="18" charset="0"/>
                <a:ea typeface="Times New Roman" panose="02020603050405020304" pitchFamily="18" charset="0"/>
              </a:rPr>
              <a:t>k</a:t>
            </a:r>
            <a:r>
              <a:rPr lang="en-US" sz="2400" i="1" baseline="30000" dirty="0" err="1">
                <a:latin typeface="Times New Roman" panose="02020603050405020304" pitchFamily="18" charset="0"/>
                <a:ea typeface="Times New Roman" panose="02020603050405020304" pitchFamily="18" charset="0"/>
              </a:rPr>
              <a:t>p</a:t>
            </a:r>
            <a:r>
              <a:rPr lang="en-US" sz="2400" b="1" dirty="0">
                <a:latin typeface="Courier New" panose="02070309020205020404" pitchFamily="49" charset="0"/>
                <a:ea typeface="Times New Roman" panose="02020603050405020304" pitchFamily="18" charset="0"/>
              </a:rPr>
              <a:t>/</a:t>
            </a:r>
            <a:r>
              <a:rPr lang="en-US" sz="2400" dirty="0">
                <a:latin typeface="Courier New" panose="02070309020205020404" pitchFamily="49" charset="0"/>
                <a:ea typeface="Times New Roman" panose="02020603050405020304" pitchFamily="18" charset="0"/>
                <a:cs typeface="Courier New" panose="02070309020205020404" pitchFamily="49" charset="0"/>
                <a:sym typeface="Symbol" panose="05050102010706020507" pitchFamily="18" charset="2"/>
              </a:rPr>
              <a:t></a:t>
            </a:r>
            <a:r>
              <a:rPr lang="en-US" sz="2400" b="1" dirty="0" err="1">
                <a:latin typeface="Times New Roman" panose="02020603050405020304" pitchFamily="18" charset="0"/>
                <a:ea typeface="Times New Roman" panose="02020603050405020304" pitchFamily="18" charset="0"/>
              </a:rPr>
              <a:t>w</a:t>
            </a:r>
            <a:r>
              <a:rPr lang="en-US" sz="2400" i="1" baseline="-25000" dirty="0" err="1">
                <a:latin typeface="Times New Roman" panose="02020603050405020304" pitchFamily="18" charset="0"/>
                <a:ea typeface="Times New Roman" panose="02020603050405020304" pitchFamily="18" charset="0"/>
              </a:rPr>
              <a:t>i</a:t>
            </a:r>
            <a:r>
              <a:rPr lang="en-US" b="1" dirty="0">
                <a:latin typeface="Courier New" panose="02070309020205020404" pitchFamily="49" charset="0"/>
                <a:ea typeface="Times New Roman" panose="02020603050405020304" pitchFamily="18" charset="0"/>
              </a:rPr>
              <a:t>]</a:t>
            </a:r>
            <a:endParaRPr lang="tr-TR" sz="2400" dirty="0">
              <a:latin typeface="Times New Roman" panose="02020603050405020304" pitchFamily="18" charset="0"/>
              <a:ea typeface="Times New Roman" panose="02020603050405020304" pitchFamily="18" charset="0"/>
            </a:endParaRPr>
          </a:p>
          <a:p>
            <a:pPr algn="just">
              <a:spcAft>
                <a:spcPts val="0"/>
              </a:spcAft>
              <a:tabLst>
                <a:tab pos="180340" algn="l"/>
              </a:tabLst>
            </a:pPr>
            <a:r>
              <a:rPr lang="en-US" dirty="0">
                <a:solidFill>
                  <a:srgbClr val="000000"/>
                </a:solidFill>
                <a:latin typeface="Times New Roman" panose="02020603050405020304" pitchFamily="18" charset="0"/>
                <a:ea typeface="Times New Roman" panose="02020603050405020304" pitchFamily="18" charset="0"/>
              </a:rPr>
              <a:t>21	:</a:t>
            </a:r>
            <a:r>
              <a:rPr lang="en-US" b="1" dirty="0">
                <a:latin typeface="Courier New" panose="02070309020205020404" pitchFamily="49" charset="0"/>
                <a:ea typeface="Times New Roman" panose="02020603050405020304" pitchFamily="18" charset="0"/>
              </a:rPr>
              <a:t>      </a:t>
            </a:r>
            <a:r>
              <a:rPr lang="en-US" b="1" dirty="0">
                <a:solidFill>
                  <a:srgbClr val="0000CC"/>
                </a:solidFill>
                <a:latin typeface="Courier New" panose="02070309020205020404" pitchFamily="49" charset="0"/>
                <a:ea typeface="Times New Roman" panose="02020603050405020304" pitchFamily="18" charset="0"/>
              </a:rPr>
              <a:t>end</a:t>
            </a:r>
            <a:endParaRPr lang="tr-TR"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12095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99147" y="112195"/>
            <a:ext cx="8731679" cy="4801314"/>
          </a:xfrm>
          <a:prstGeom prst="rect">
            <a:avLst/>
          </a:prstGeom>
        </p:spPr>
        <p:txBody>
          <a:bodyPr wrap="square">
            <a:spAutoFit/>
          </a:bodyPr>
          <a:lstStyle/>
          <a:p>
            <a:pPr algn="just">
              <a:spcAft>
                <a:spcPts val="0"/>
              </a:spcAft>
            </a:pPr>
            <a:r>
              <a:rPr lang="en-US" sz="2400" b="1" dirty="0">
                <a:latin typeface="Times New Roman" panose="02020603050405020304" pitchFamily="18" charset="0"/>
                <a:ea typeface="Times New Roman" panose="02020603050405020304" pitchFamily="18" charset="0"/>
              </a:rPr>
              <a:t>Algorithm</a:t>
            </a:r>
            <a:r>
              <a:rPr lang="en-US" sz="2400" dirty="0">
                <a:latin typeface="Times New Roman" panose="02020603050405020304" pitchFamily="18" charset="0"/>
                <a:ea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rPr>
              <a:t>1</a:t>
            </a:r>
            <a:r>
              <a:rPr lang="tr-TR" sz="2400" b="1" dirty="0">
                <a:latin typeface="Times New Roman" panose="02020603050405020304" pitchFamily="18" charset="0"/>
                <a:ea typeface="Times New Roman" panose="02020603050405020304" pitchFamily="18" charset="0"/>
              </a:rPr>
              <a:t> </a:t>
            </a:r>
            <a:r>
              <a:rPr lang="tr-TR" sz="2400" b="1" dirty="0" err="1">
                <a:latin typeface="Times New Roman" panose="02020603050405020304" pitchFamily="18" charset="0"/>
                <a:ea typeface="Times New Roman" panose="02020603050405020304" pitchFamily="18" charset="0"/>
              </a:rPr>
              <a:t>Cont’d</a:t>
            </a:r>
            <a:endParaRPr lang="tr-TR" sz="2400" b="1" dirty="0">
              <a:latin typeface="Times New Roman" panose="02020603050405020304" pitchFamily="18" charset="0"/>
              <a:ea typeface="Times New Roman" panose="02020603050405020304" pitchFamily="18" charset="0"/>
            </a:endParaRPr>
          </a:p>
          <a:p>
            <a:pPr algn="just">
              <a:spcAft>
                <a:spcPts val="0"/>
              </a:spcAft>
            </a:pPr>
            <a:endParaRPr lang="tr-TR" sz="2400" dirty="0">
              <a:latin typeface="Times New Roman" panose="02020603050405020304" pitchFamily="18" charset="0"/>
              <a:ea typeface="Times New Roman" panose="02020603050405020304" pitchFamily="18" charset="0"/>
            </a:endParaRPr>
          </a:p>
          <a:p>
            <a:pPr algn="just">
              <a:spcAft>
                <a:spcPts val="0"/>
              </a:spcAft>
              <a:tabLst>
                <a:tab pos="180340" algn="l"/>
              </a:tabLst>
            </a:pPr>
            <a:r>
              <a:rPr lang="en-US" dirty="0">
                <a:solidFill>
                  <a:srgbClr val="000000"/>
                </a:solidFill>
                <a:latin typeface="Times New Roman" panose="02020603050405020304" pitchFamily="18" charset="0"/>
                <a:ea typeface="Times New Roman" panose="02020603050405020304" pitchFamily="18" charset="0"/>
              </a:rPr>
              <a:t>22	:</a:t>
            </a:r>
            <a:r>
              <a:rPr lang="en-US" b="1" dirty="0">
                <a:latin typeface="Courier New" panose="02070309020205020404" pitchFamily="49"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J</a:t>
            </a:r>
            <a:r>
              <a:rPr lang="en-US" b="1" dirty="0">
                <a:latin typeface="Courier New" panose="02070309020205020404" pitchFamily="49" charset="0"/>
                <a:ea typeface="Times New Roman" panose="02020603050405020304" pitchFamily="18" charset="0"/>
              </a:rPr>
              <a:t> = [</a:t>
            </a:r>
            <a:r>
              <a:rPr lang="en-US" b="1" dirty="0">
                <a:latin typeface="Times New Roman" panose="02020603050405020304" pitchFamily="18" charset="0"/>
                <a:ea typeface="Times New Roman" panose="02020603050405020304" pitchFamily="18" charset="0"/>
              </a:rPr>
              <a:t>J </a:t>
            </a:r>
            <a:r>
              <a:rPr lang="en-US" b="1" dirty="0">
                <a:latin typeface="Courier New" panose="02070309020205020404" pitchFamily="49" charset="0"/>
                <a:ea typeface="Times New Roman" panose="02020603050405020304" pitchFamily="18" charset="0"/>
              </a:rPr>
              <a:t>; </a:t>
            </a:r>
            <a:r>
              <a:rPr lang="en-US" b="1" dirty="0" err="1">
                <a:latin typeface="Courier New" panose="02070309020205020404" pitchFamily="49" charset="0"/>
                <a:ea typeface="Times New Roman" panose="02020603050405020304" pitchFamily="18" charset="0"/>
              </a:rPr>
              <a:t>Row_of_J</a:t>
            </a:r>
            <a:r>
              <a:rPr lang="en-US" b="1" dirty="0">
                <a:latin typeface="Courier New" panose="02070309020205020404" pitchFamily="49" charset="0"/>
                <a:ea typeface="Times New Roman" panose="02020603050405020304" pitchFamily="18" charset="0"/>
              </a:rPr>
              <a:t>]</a:t>
            </a:r>
            <a:endParaRPr lang="tr-TR" sz="2400" dirty="0">
              <a:latin typeface="Times New Roman" panose="02020603050405020304" pitchFamily="18" charset="0"/>
              <a:ea typeface="Times New Roman" panose="02020603050405020304" pitchFamily="18" charset="0"/>
            </a:endParaRPr>
          </a:p>
          <a:p>
            <a:pPr algn="just">
              <a:spcAft>
                <a:spcPts val="0"/>
              </a:spcAft>
              <a:tabLst>
                <a:tab pos="180340" algn="l"/>
              </a:tabLst>
            </a:pPr>
            <a:r>
              <a:rPr lang="en-US" dirty="0">
                <a:solidFill>
                  <a:srgbClr val="000000"/>
                </a:solidFill>
                <a:latin typeface="Times New Roman" panose="02020603050405020304" pitchFamily="18" charset="0"/>
                <a:ea typeface="Times New Roman" panose="02020603050405020304" pitchFamily="18" charset="0"/>
              </a:rPr>
              <a:t>23	:</a:t>
            </a:r>
            <a:r>
              <a:rPr lang="en-US" b="1" dirty="0">
                <a:latin typeface="Courier New" panose="02070309020205020404" pitchFamily="49" charset="0"/>
                <a:ea typeface="Times New Roman" panose="02020603050405020304" pitchFamily="18" charset="0"/>
              </a:rPr>
              <a:t>      </a:t>
            </a:r>
            <a:r>
              <a:rPr lang="en-US" b="1" dirty="0">
                <a:solidFill>
                  <a:srgbClr val="006600"/>
                </a:solidFill>
                <a:latin typeface="Courier New" panose="02070309020205020404" pitchFamily="49" charset="0"/>
                <a:ea typeface="Times New Roman" panose="02020603050405020304" pitchFamily="18" charset="0"/>
              </a:rPr>
              <a:t>% One row of </a:t>
            </a:r>
            <a:r>
              <a:rPr lang="en-US" b="1" dirty="0">
                <a:solidFill>
                  <a:srgbClr val="006600"/>
                </a:solidFill>
                <a:latin typeface="Times New Roman" panose="02020603050405020304" pitchFamily="18" charset="0"/>
                <a:ea typeface="Times New Roman" panose="02020603050405020304" pitchFamily="18" charset="0"/>
              </a:rPr>
              <a:t>J</a:t>
            </a:r>
            <a:r>
              <a:rPr lang="en-US" dirty="0">
                <a:solidFill>
                  <a:srgbClr val="006600"/>
                </a:solidFill>
                <a:latin typeface="Times New Roman" panose="02020603050405020304" pitchFamily="18" charset="0"/>
                <a:ea typeface="Times New Roman" panose="02020603050405020304" pitchFamily="18" charset="0"/>
              </a:rPr>
              <a:t>(</a:t>
            </a:r>
            <a:r>
              <a:rPr lang="en-US" i="1" dirty="0">
                <a:solidFill>
                  <a:srgbClr val="006600"/>
                </a:solidFill>
                <a:latin typeface="Times New Roman" panose="02020603050405020304" pitchFamily="18" charset="0"/>
                <a:ea typeface="Times New Roman" panose="02020603050405020304" pitchFamily="18" charset="0"/>
              </a:rPr>
              <a:t>t</a:t>
            </a:r>
            <a:r>
              <a:rPr lang="en-US" dirty="0">
                <a:solidFill>
                  <a:srgbClr val="006600"/>
                </a:solidFill>
                <a:latin typeface="Times New Roman" panose="02020603050405020304" pitchFamily="18" charset="0"/>
                <a:ea typeface="Times New Roman" panose="02020603050405020304" pitchFamily="18" charset="0"/>
              </a:rPr>
              <a:t>)</a:t>
            </a:r>
            <a:r>
              <a:rPr lang="en-US" b="1" dirty="0">
                <a:solidFill>
                  <a:srgbClr val="006600"/>
                </a:solidFill>
                <a:latin typeface="Courier New" panose="02070309020205020404" pitchFamily="49" charset="0"/>
                <a:ea typeface="Times New Roman" panose="02020603050405020304" pitchFamily="18" charset="0"/>
              </a:rPr>
              <a:t> is ready and appended</a:t>
            </a:r>
            <a:endParaRPr lang="tr-TR" sz="2400" dirty="0">
              <a:latin typeface="Times New Roman" panose="02020603050405020304" pitchFamily="18" charset="0"/>
              <a:ea typeface="Times New Roman" panose="02020603050405020304" pitchFamily="18" charset="0"/>
            </a:endParaRPr>
          </a:p>
          <a:p>
            <a:pPr algn="just">
              <a:spcAft>
                <a:spcPts val="0"/>
              </a:spcAft>
              <a:tabLst>
                <a:tab pos="180340" algn="l"/>
              </a:tabLst>
            </a:pPr>
            <a:r>
              <a:rPr lang="en-US" dirty="0">
                <a:solidFill>
                  <a:srgbClr val="000000"/>
                </a:solidFill>
                <a:latin typeface="Times New Roman" panose="02020603050405020304" pitchFamily="18" charset="0"/>
                <a:ea typeface="Times New Roman" panose="02020603050405020304" pitchFamily="18" charset="0"/>
              </a:rPr>
              <a:t>24	:</a:t>
            </a:r>
            <a:r>
              <a:rPr lang="en-US" b="1" dirty="0">
                <a:latin typeface="Courier New" panose="02070309020205020404" pitchFamily="49" charset="0"/>
                <a:ea typeface="Times New Roman" panose="02020603050405020304" pitchFamily="18" charset="0"/>
              </a:rPr>
              <a:t>    </a:t>
            </a:r>
            <a:r>
              <a:rPr lang="en-US" b="1" dirty="0">
                <a:solidFill>
                  <a:srgbClr val="0000CC"/>
                </a:solidFill>
                <a:latin typeface="Courier New" panose="02070309020205020404" pitchFamily="49" charset="0"/>
                <a:ea typeface="Times New Roman" panose="02020603050405020304" pitchFamily="18" charset="0"/>
              </a:rPr>
              <a:t>end</a:t>
            </a:r>
            <a:endParaRPr lang="tr-TR" sz="2400" dirty="0">
              <a:latin typeface="Times New Roman" panose="02020603050405020304" pitchFamily="18" charset="0"/>
              <a:ea typeface="Times New Roman" panose="02020603050405020304" pitchFamily="18" charset="0"/>
            </a:endParaRPr>
          </a:p>
          <a:p>
            <a:pPr algn="just">
              <a:spcAft>
                <a:spcPts val="0"/>
              </a:spcAft>
              <a:tabLst>
                <a:tab pos="180340" algn="l"/>
              </a:tabLst>
            </a:pPr>
            <a:r>
              <a:rPr lang="en-US" dirty="0">
                <a:solidFill>
                  <a:srgbClr val="000000"/>
                </a:solidFill>
                <a:latin typeface="Times New Roman" panose="02020603050405020304" pitchFamily="18" charset="0"/>
                <a:ea typeface="Times New Roman" panose="02020603050405020304" pitchFamily="18" charset="0"/>
              </a:rPr>
              <a:t>25	:</a:t>
            </a:r>
            <a:r>
              <a:rPr lang="en-US" b="1" dirty="0">
                <a:latin typeface="Courier New" panose="02070309020205020404" pitchFamily="49" charset="0"/>
                <a:ea typeface="Times New Roman" panose="02020603050405020304" pitchFamily="18" charset="0"/>
              </a:rPr>
              <a:t>    </a:t>
            </a:r>
            <a:r>
              <a:rPr lang="en-US" b="1" dirty="0">
                <a:solidFill>
                  <a:srgbClr val="006600"/>
                </a:solidFill>
                <a:latin typeface="Courier New" panose="02070309020205020404" pitchFamily="49" charset="0"/>
                <a:ea typeface="Times New Roman" panose="02020603050405020304" pitchFamily="18" charset="0"/>
              </a:rPr>
              <a:t>% One </a:t>
            </a:r>
            <a:r>
              <a:rPr lang="en-US" i="1" dirty="0">
                <a:solidFill>
                  <a:srgbClr val="006600"/>
                </a:solidFill>
                <a:latin typeface="Times New Roman" panose="02020603050405020304" pitchFamily="18" charset="0"/>
                <a:ea typeface="Times New Roman" panose="02020603050405020304" pitchFamily="18" charset="0"/>
              </a:rPr>
              <a:t>K</a:t>
            </a:r>
            <a:r>
              <a:rPr lang="en-US" dirty="0">
                <a:solidFill>
                  <a:srgbClr val="006600"/>
                </a:solidFill>
                <a:latin typeface="Times New Roman" panose="02020603050405020304" pitchFamily="18" charset="0"/>
                <a:ea typeface="Times New Roman" panose="02020603050405020304" pitchFamily="18" charset="0"/>
              </a:rPr>
              <a:t>×</a:t>
            </a:r>
            <a:r>
              <a:rPr lang="en-US" i="1" dirty="0">
                <a:solidFill>
                  <a:srgbClr val="006600"/>
                </a:solidFill>
                <a:latin typeface="Times New Roman" panose="02020603050405020304" pitchFamily="18" charset="0"/>
                <a:ea typeface="Times New Roman" panose="02020603050405020304" pitchFamily="18" charset="0"/>
              </a:rPr>
              <a:t>N</a:t>
            </a:r>
            <a:r>
              <a:rPr lang="en-US" b="1" dirty="0">
                <a:solidFill>
                  <a:srgbClr val="006600"/>
                </a:solidFill>
                <a:latin typeface="Courier New" panose="02070309020205020404" pitchFamily="49" charset="0"/>
                <a:ea typeface="Times New Roman" panose="02020603050405020304" pitchFamily="18" charset="0"/>
              </a:rPr>
              <a:t> sub-block of </a:t>
            </a:r>
            <a:r>
              <a:rPr lang="en-US" b="1" dirty="0">
                <a:solidFill>
                  <a:srgbClr val="006600"/>
                </a:solidFill>
                <a:latin typeface="Times New Roman" panose="02020603050405020304" pitchFamily="18" charset="0"/>
                <a:ea typeface="Times New Roman" panose="02020603050405020304" pitchFamily="18" charset="0"/>
              </a:rPr>
              <a:t>J</a:t>
            </a:r>
            <a:r>
              <a:rPr lang="en-US" dirty="0">
                <a:solidFill>
                  <a:srgbClr val="006600"/>
                </a:solidFill>
                <a:latin typeface="Times New Roman" panose="02020603050405020304" pitchFamily="18" charset="0"/>
                <a:ea typeface="Times New Roman" panose="02020603050405020304" pitchFamily="18" charset="0"/>
              </a:rPr>
              <a:t>(</a:t>
            </a:r>
            <a:r>
              <a:rPr lang="en-US" i="1" dirty="0">
                <a:solidFill>
                  <a:srgbClr val="006600"/>
                </a:solidFill>
                <a:latin typeface="Times New Roman" panose="02020603050405020304" pitchFamily="18" charset="0"/>
                <a:ea typeface="Times New Roman" panose="02020603050405020304" pitchFamily="18" charset="0"/>
              </a:rPr>
              <a:t>t</a:t>
            </a:r>
            <a:r>
              <a:rPr lang="en-US" dirty="0">
                <a:solidFill>
                  <a:srgbClr val="006600"/>
                </a:solidFill>
                <a:latin typeface="Times New Roman" panose="02020603050405020304" pitchFamily="18" charset="0"/>
                <a:ea typeface="Times New Roman" panose="02020603050405020304" pitchFamily="18" charset="0"/>
              </a:rPr>
              <a:t>)</a:t>
            </a:r>
            <a:r>
              <a:rPr lang="en-US" b="1" dirty="0">
                <a:solidFill>
                  <a:srgbClr val="006600"/>
                </a:solidFill>
                <a:latin typeface="Courier New" panose="02070309020205020404" pitchFamily="49" charset="0"/>
                <a:ea typeface="Times New Roman" panose="02020603050405020304" pitchFamily="18" charset="0"/>
              </a:rPr>
              <a:t> is ready</a:t>
            </a:r>
            <a:endParaRPr lang="tr-TR" sz="2400" dirty="0">
              <a:latin typeface="Times New Roman" panose="02020603050405020304" pitchFamily="18" charset="0"/>
              <a:ea typeface="Times New Roman" panose="02020603050405020304" pitchFamily="18" charset="0"/>
            </a:endParaRPr>
          </a:p>
          <a:p>
            <a:pPr algn="just">
              <a:spcAft>
                <a:spcPts val="0"/>
              </a:spcAft>
              <a:tabLst>
                <a:tab pos="180340" algn="l"/>
              </a:tabLst>
            </a:pPr>
            <a:r>
              <a:rPr lang="en-US" dirty="0">
                <a:solidFill>
                  <a:srgbClr val="000000"/>
                </a:solidFill>
                <a:latin typeface="Times New Roman" panose="02020603050405020304" pitchFamily="18" charset="0"/>
                <a:ea typeface="Times New Roman" panose="02020603050405020304" pitchFamily="18" charset="0"/>
              </a:rPr>
              <a:t>26	:</a:t>
            </a:r>
            <a:r>
              <a:rPr lang="en-US" b="1" dirty="0">
                <a:latin typeface="Courier New" panose="02070309020205020404" pitchFamily="49" charset="0"/>
                <a:ea typeface="Times New Roman" panose="02020603050405020304" pitchFamily="18" charset="0"/>
              </a:rPr>
              <a:t>  </a:t>
            </a:r>
            <a:r>
              <a:rPr lang="en-US" b="1" dirty="0">
                <a:solidFill>
                  <a:srgbClr val="0000CC"/>
                </a:solidFill>
                <a:latin typeface="Courier New" panose="02070309020205020404" pitchFamily="49" charset="0"/>
                <a:ea typeface="Times New Roman" panose="02020603050405020304" pitchFamily="18" charset="0"/>
              </a:rPr>
              <a:t>end</a:t>
            </a:r>
            <a:endParaRPr lang="tr-TR" sz="2400" dirty="0">
              <a:latin typeface="Times New Roman" panose="02020603050405020304" pitchFamily="18" charset="0"/>
              <a:ea typeface="Times New Roman" panose="02020603050405020304" pitchFamily="18" charset="0"/>
            </a:endParaRPr>
          </a:p>
          <a:p>
            <a:pPr algn="just">
              <a:spcAft>
                <a:spcPts val="0"/>
              </a:spcAft>
              <a:tabLst>
                <a:tab pos="180340" algn="l"/>
              </a:tabLst>
            </a:pPr>
            <a:r>
              <a:rPr lang="en-US" dirty="0">
                <a:solidFill>
                  <a:srgbClr val="000000"/>
                </a:solidFill>
                <a:latin typeface="Times New Roman" panose="02020603050405020304" pitchFamily="18" charset="0"/>
                <a:ea typeface="Times New Roman" panose="02020603050405020304" pitchFamily="18" charset="0"/>
              </a:rPr>
              <a:t>27	:</a:t>
            </a:r>
            <a:r>
              <a:rPr lang="en-US" b="1" dirty="0">
                <a:latin typeface="Courier New" panose="02070309020205020404" pitchFamily="49" charset="0"/>
                <a:ea typeface="Times New Roman" panose="02020603050405020304" pitchFamily="18" charset="0"/>
              </a:rPr>
              <a:t>  </a:t>
            </a:r>
            <a:r>
              <a:rPr lang="en-US" b="1" dirty="0">
                <a:solidFill>
                  <a:srgbClr val="006600"/>
                </a:solidFill>
                <a:latin typeface="Courier New" panose="02070309020205020404" pitchFamily="49" charset="0"/>
                <a:ea typeface="Times New Roman" panose="02020603050405020304" pitchFamily="18" charset="0"/>
              </a:rPr>
              <a:t>% </a:t>
            </a:r>
            <a:r>
              <a:rPr lang="en-US" b="1" dirty="0">
                <a:solidFill>
                  <a:srgbClr val="006600"/>
                </a:solidFill>
                <a:latin typeface="Times New Roman" panose="02020603050405020304" pitchFamily="18" charset="0"/>
                <a:ea typeface="Times New Roman" panose="02020603050405020304" pitchFamily="18" charset="0"/>
              </a:rPr>
              <a:t>J</a:t>
            </a:r>
            <a:r>
              <a:rPr lang="en-US" dirty="0">
                <a:solidFill>
                  <a:srgbClr val="006600"/>
                </a:solidFill>
                <a:latin typeface="Times New Roman" panose="02020603050405020304" pitchFamily="18" charset="0"/>
                <a:ea typeface="Times New Roman" panose="02020603050405020304" pitchFamily="18" charset="0"/>
              </a:rPr>
              <a:t>(</a:t>
            </a:r>
            <a:r>
              <a:rPr lang="en-US" i="1" dirty="0">
                <a:solidFill>
                  <a:srgbClr val="006600"/>
                </a:solidFill>
                <a:latin typeface="Times New Roman" panose="02020603050405020304" pitchFamily="18" charset="0"/>
                <a:ea typeface="Times New Roman" panose="02020603050405020304" pitchFamily="18" charset="0"/>
              </a:rPr>
              <a:t>t</a:t>
            </a:r>
            <a:r>
              <a:rPr lang="en-US" dirty="0">
                <a:solidFill>
                  <a:srgbClr val="006600"/>
                </a:solidFill>
                <a:latin typeface="Times New Roman" panose="02020603050405020304" pitchFamily="18" charset="0"/>
                <a:ea typeface="Times New Roman" panose="02020603050405020304" pitchFamily="18" charset="0"/>
              </a:rPr>
              <a:t>)</a:t>
            </a:r>
            <a:r>
              <a:rPr lang="en-US" b="1" dirty="0">
                <a:solidFill>
                  <a:srgbClr val="006600"/>
                </a:solidFill>
                <a:latin typeface="Courier New" panose="02070309020205020404" pitchFamily="49" charset="0"/>
                <a:ea typeface="Times New Roman" panose="02020603050405020304" pitchFamily="18" charset="0"/>
              </a:rPr>
              <a:t> is ready, update now</a:t>
            </a:r>
            <a:endParaRPr lang="tr-TR" sz="2400" dirty="0">
              <a:latin typeface="Times New Roman" panose="02020603050405020304" pitchFamily="18" charset="0"/>
              <a:ea typeface="Times New Roman" panose="02020603050405020304" pitchFamily="18" charset="0"/>
            </a:endParaRPr>
          </a:p>
          <a:p>
            <a:pPr algn="just">
              <a:spcAft>
                <a:spcPts val="0"/>
              </a:spcAft>
              <a:tabLst>
                <a:tab pos="180340" algn="l"/>
              </a:tabLst>
            </a:pPr>
            <a:r>
              <a:rPr lang="en-US" dirty="0">
                <a:solidFill>
                  <a:srgbClr val="000000"/>
                </a:solidFill>
                <a:latin typeface="Times New Roman" panose="02020603050405020304" pitchFamily="18" charset="0"/>
                <a:ea typeface="Times New Roman" panose="02020603050405020304" pitchFamily="18" charset="0"/>
              </a:rPr>
              <a:t>28	:</a:t>
            </a:r>
            <a:r>
              <a:rPr lang="en-US" b="1" dirty="0">
                <a:solidFill>
                  <a:srgbClr val="000000"/>
                </a:solidFill>
                <a:latin typeface="Courier New" panose="02070309020205020404" pitchFamily="49" charset="0"/>
                <a:ea typeface="Times New Roman" panose="02020603050405020304" pitchFamily="18" charset="0"/>
              </a:rPr>
              <a:t>  </a:t>
            </a:r>
            <a:r>
              <a:rPr lang="en-US" b="1" dirty="0">
                <a:solidFill>
                  <a:srgbClr val="000000"/>
                </a:solidFill>
                <a:latin typeface="Times New Roman" panose="02020603050405020304" pitchFamily="18" charset="0"/>
                <a:ea typeface="Times New Roman" panose="02020603050405020304" pitchFamily="18" charset="0"/>
              </a:rPr>
              <a:t>w</a:t>
            </a:r>
            <a:r>
              <a:rPr lang="en-US" dirty="0">
                <a:solidFill>
                  <a:srgbClr val="000000"/>
                </a:solidFill>
                <a:latin typeface="Times New Roman" panose="02020603050405020304" pitchFamily="18" charset="0"/>
                <a:ea typeface="Times New Roman" panose="02020603050405020304" pitchFamily="18" charset="0"/>
              </a:rPr>
              <a:t>(</a:t>
            </a:r>
            <a:r>
              <a:rPr lang="en-US" i="1" dirty="0">
                <a:solidFill>
                  <a:srgbClr val="000000"/>
                </a:solidFill>
                <a:latin typeface="Times New Roman" panose="02020603050405020304" pitchFamily="18" charset="0"/>
                <a:ea typeface="Times New Roman" panose="02020603050405020304" pitchFamily="18" charset="0"/>
              </a:rPr>
              <a:t>t</a:t>
            </a:r>
            <a:r>
              <a:rPr lang="en-US" dirty="0">
                <a:solidFill>
                  <a:srgbClr val="000000"/>
                </a:solidFill>
                <a:latin typeface="Times New Roman" panose="02020603050405020304" pitchFamily="18" charset="0"/>
                <a:ea typeface="Times New Roman" panose="02020603050405020304" pitchFamily="18" charset="0"/>
              </a:rPr>
              <a:t>+1) = </a:t>
            </a:r>
            <a:r>
              <a:rPr lang="en-US" b="1" dirty="0">
                <a:solidFill>
                  <a:srgbClr val="000000"/>
                </a:solidFill>
                <a:latin typeface="Times New Roman" panose="02020603050405020304" pitchFamily="18" charset="0"/>
                <a:ea typeface="Times New Roman" panose="02020603050405020304" pitchFamily="18" charset="0"/>
              </a:rPr>
              <a:t>w</a:t>
            </a:r>
            <a:r>
              <a:rPr lang="en-US" dirty="0">
                <a:solidFill>
                  <a:srgbClr val="000000"/>
                </a:solidFill>
                <a:latin typeface="Times New Roman" panose="02020603050405020304" pitchFamily="18" charset="0"/>
                <a:ea typeface="Times New Roman" panose="02020603050405020304" pitchFamily="18" charset="0"/>
              </a:rPr>
              <a:t>(</a:t>
            </a:r>
            <a:r>
              <a:rPr lang="en-US" i="1" dirty="0">
                <a:solidFill>
                  <a:srgbClr val="000000"/>
                </a:solidFill>
                <a:latin typeface="Times New Roman" panose="02020603050405020304" pitchFamily="18" charset="0"/>
                <a:ea typeface="Times New Roman" panose="02020603050405020304" pitchFamily="18" charset="0"/>
              </a:rPr>
              <a:t>t</a:t>
            </a:r>
            <a:r>
              <a:rPr lang="en-US"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sym typeface="Symbol" panose="05050102010706020507" pitchFamily="18" charset="2"/>
              </a:rPr>
              <a:t></a:t>
            </a:r>
            <a:r>
              <a:rPr lang="en-US" dirty="0">
                <a:solidFill>
                  <a:srgbClr val="000000"/>
                </a:solidFill>
                <a:latin typeface="Times New Roman" panose="02020603050405020304" pitchFamily="18" charset="0"/>
                <a:ea typeface="Times New Roman" panose="02020603050405020304" pitchFamily="18" charset="0"/>
              </a:rPr>
              <a:t> (</a:t>
            </a:r>
            <a:r>
              <a:rPr lang="en-US" i="1" dirty="0">
                <a:solidFill>
                  <a:srgbClr val="000000"/>
                </a:solidFill>
                <a:latin typeface="Symbol" panose="05050102010706020507" pitchFamily="18" charset="2"/>
                <a:ea typeface="Times New Roman" panose="02020603050405020304" pitchFamily="18" charset="0"/>
              </a:rPr>
              <a:t>m </a:t>
            </a:r>
            <a:r>
              <a:rPr lang="en-US" b="1" dirty="0">
                <a:solidFill>
                  <a:srgbClr val="000000"/>
                </a:solidFill>
                <a:latin typeface="Times New Roman" panose="02020603050405020304" pitchFamily="18" charset="0"/>
                <a:ea typeface="Times New Roman" panose="02020603050405020304" pitchFamily="18" charset="0"/>
              </a:rPr>
              <a:t>I</a:t>
            </a:r>
            <a:r>
              <a:rPr lang="en-US" dirty="0">
                <a:solidFill>
                  <a:srgbClr val="000000"/>
                </a:solidFill>
                <a:latin typeface="Times New Roman" panose="02020603050405020304" pitchFamily="18" charset="0"/>
                <a:ea typeface="Times New Roman" panose="02020603050405020304" pitchFamily="18" charset="0"/>
              </a:rPr>
              <a:t>+</a:t>
            </a:r>
            <a:r>
              <a:rPr lang="en-US" b="1" dirty="0">
                <a:solidFill>
                  <a:srgbClr val="000000"/>
                </a:solidFill>
                <a:latin typeface="Times New Roman" panose="02020603050405020304" pitchFamily="18" charset="0"/>
                <a:ea typeface="Times New Roman" panose="02020603050405020304" pitchFamily="18" charset="0"/>
              </a:rPr>
              <a:t>J</a:t>
            </a:r>
            <a:r>
              <a:rPr lang="en-US" dirty="0">
                <a:solidFill>
                  <a:srgbClr val="000000"/>
                </a:solidFill>
                <a:latin typeface="Times New Roman" panose="02020603050405020304" pitchFamily="18" charset="0"/>
                <a:ea typeface="Times New Roman" panose="02020603050405020304" pitchFamily="18" charset="0"/>
              </a:rPr>
              <a:t>(</a:t>
            </a:r>
            <a:r>
              <a:rPr lang="en-US" i="1" dirty="0">
                <a:solidFill>
                  <a:srgbClr val="000000"/>
                </a:solidFill>
                <a:latin typeface="Times New Roman" panose="02020603050405020304" pitchFamily="18" charset="0"/>
                <a:ea typeface="Times New Roman" panose="02020603050405020304" pitchFamily="18" charset="0"/>
              </a:rPr>
              <a:t>t</a:t>
            </a:r>
            <a:r>
              <a:rPr lang="en-US" dirty="0">
                <a:solidFill>
                  <a:srgbClr val="000000"/>
                </a:solidFill>
                <a:latin typeface="Times New Roman" panose="02020603050405020304" pitchFamily="18" charset="0"/>
                <a:ea typeface="Times New Roman" panose="02020603050405020304" pitchFamily="18" charset="0"/>
              </a:rPr>
              <a:t>)</a:t>
            </a:r>
            <a:r>
              <a:rPr lang="en-US" baseline="30000" dirty="0">
                <a:solidFill>
                  <a:srgbClr val="000000"/>
                </a:solidFill>
                <a:latin typeface="Times New Roman" panose="02020603050405020304" pitchFamily="18" charset="0"/>
                <a:ea typeface="Times New Roman" panose="02020603050405020304" pitchFamily="18" charset="0"/>
              </a:rPr>
              <a:t>T</a:t>
            </a:r>
            <a:r>
              <a:rPr lang="en-US" b="1" dirty="0">
                <a:solidFill>
                  <a:srgbClr val="000000"/>
                </a:solidFill>
                <a:latin typeface="Times New Roman" panose="02020603050405020304" pitchFamily="18" charset="0"/>
                <a:ea typeface="Times New Roman" panose="02020603050405020304" pitchFamily="18" charset="0"/>
              </a:rPr>
              <a:t>J</a:t>
            </a:r>
            <a:r>
              <a:rPr lang="en-US" dirty="0">
                <a:solidFill>
                  <a:srgbClr val="000000"/>
                </a:solidFill>
                <a:latin typeface="Times New Roman" panose="02020603050405020304" pitchFamily="18" charset="0"/>
                <a:ea typeface="Times New Roman" panose="02020603050405020304" pitchFamily="18" charset="0"/>
              </a:rPr>
              <a:t>(</a:t>
            </a:r>
            <a:r>
              <a:rPr lang="en-US" i="1" dirty="0">
                <a:solidFill>
                  <a:srgbClr val="000000"/>
                </a:solidFill>
                <a:latin typeface="Times New Roman" panose="02020603050405020304" pitchFamily="18" charset="0"/>
                <a:ea typeface="Times New Roman" panose="02020603050405020304" pitchFamily="18" charset="0"/>
              </a:rPr>
              <a:t>t</a:t>
            </a:r>
            <a:r>
              <a:rPr lang="en-US" dirty="0">
                <a:solidFill>
                  <a:srgbClr val="000000"/>
                </a:solidFill>
                <a:latin typeface="Times New Roman" panose="02020603050405020304" pitchFamily="18" charset="0"/>
                <a:ea typeface="Times New Roman" panose="02020603050405020304" pitchFamily="18" charset="0"/>
              </a:rPr>
              <a:t>))</a:t>
            </a:r>
            <a:r>
              <a:rPr lang="en-US" baseline="30000" dirty="0">
                <a:solidFill>
                  <a:srgbClr val="000000"/>
                </a:solidFill>
                <a:latin typeface="Times New Roman" panose="02020603050405020304" pitchFamily="18" charset="0"/>
                <a:ea typeface="Times New Roman" panose="02020603050405020304" pitchFamily="18" charset="0"/>
              </a:rPr>
              <a:t>-1</a:t>
            </a:r>
            <a:r>
              <a:rPr lang="en-US" b="1" dirty="0">
                <a:solidFill>
                  <a:srgbClr val="000000"/>
                </a:solidFill>
                <a:latin typeface="Times New Roman" panose="02020603050405020304" pitchFamily="18" charset="0"/>
                <a:ea typeface="Times New Roman" panose="02020603050405020304" pitchFamily="18" charset="0"/>
              </a:rPr>
              <a:t>J</a:t>
            </a:r>
            <a:r>
              <a:rPr lang="en-US" dirty="0">
                <a:solidFill>
                  <a:srgbClr val="000000"/>
                </a:solidFill>
                <a:latin typeface="Times New Roman" panose="02020603050405020304" pitchFamily="18" charset="0"/>
                <a:ea typeface="Times New Roman" panose="02020603050405020304" pitchFamily="18" charset="0"/>
              </a:rPr>
              <a:t>(</a:t>
            </a:r>
            <a:r>
              <a:rPr lang="en-US" i="1" dirty="0">
                <a:solidFill>
                  <a:srgbClr val="000000"/>
                </a:solidFill>
                <a:latin typeface="Times New Roman" panose="02020603050405020304" pitchFamily="18" charset="0"/>
                <a:ea typeface="Times New Roman" panose="02020603050405020304" pitchFamily="18" charset="0"/>
              </a:rPr>
              <a:t>t</a:t>
            </a:r>
            <a:r>
              <a:rPr lang="en-US" dirty="0">
                <a:solidFill>
                  <a:srgbClr val="000000"/>
                </a:solidFill>
                <a:latin typeface="Times New Roman" panose="02020603050405020304" pitchFamily="18" charset="0"/>
                <a:ea typeface="Times New Roman" panose="02020603050405020304" pitchFamily="18" charset="0"/>
              </a:rPr>
              <a:t>)</a:t>
            </a:r>
            <a:r>
              <a:rPr lang="en-US" baseline="30000" dirty="0">
                <a:solidFill>
                  <a:srgbClr val="000000"/>
                </a:solidFill>
                <a:latin typeface="Times New Roman" panose="02020603050405020304" pitchFamily="18" charset="0"/>
                <a:ea typeface="Times New Roman" panose="02020603050405020304" pitchFamily="18" charset="0"/>
              </a:rPr>
              <a:t>T</a:t>
            </a:r>
            <a:r>
              <a:rPr lang="en-US" b="1" dirty="0">
                <a:solidFill>
                  <a:srgbClr val="000000"/>
                </a:solidFill>
                <a:latin typeface="Times New Roman" panose="02020603050405020304" pitchFamily="18" charset="0"/>
                <a:ea typeface="Times New Roman" panose="02020603050405020304" pitchFamily="18" charset="0"/>
              </a:rPr>
              <a:t>E</a:t>
            </a:r>
            <a:r>
              <a:rPr lang="en-US" dirty="0">
                <a:solidFill>
                  <a:srgbClr val="000000"/>
                </a:solidFill>
                <a:latin typeface="Times New Roman" panose="02020603050405020304" pitchFamily="18" charset="0"/>
                <a:ea typeface="Times New Roman" panose="02020603050405020304" pitchFamily="18" charset="0"/>
              </a:rPr>
              <a:t>(</a:t>
            </a:r>
            <a:r>
              <a:rPr lang="en-US" i="1" dirty="0">
                <a:solidFill>
                  <a:srgbClr val="000000"/>
                </a:solidFill>
                <a:latin typeface="Times New Roman" panose="02020603050405020304" pitchFamily="18" charset="0"/>
                <a:ea typeface="Times New Roman" panose="02020603050405020304" pitchFamily="18" charset="0"/>
              </a:rPr>
              <a:t>t</a:t>
            </a:r>
            <a:r>
              <a:rPr lang="en-US" dirty="0">
                <a:solidFill>
                  <a:srgbClr val="000000"/>
                </a:solidFill>
                <a:latin typeface="Times New Roman" panose="02020603050405020304" pitchFamily="18" charset="0"/>
                <a:ea typeface="Times New Roman" panose="02020603050405020304" pitchFamily="18" charset="0"/>
              </a:rPr>
              <a:t>)</a:t>
            </a:r>
            <a:endParaRPr lang="tr-TR" sz="2400" dirty="0">
              <a:latin typeface="Times New Roman" panose="02020603050405020304" pitchFamily="18" charset="0"/>
              <a:ea typeface="Times New Roman" panose="02020603050405020304" pitchFamily="18" charset="0"/>
            </a:endParaRPr>
          </a:p>
          <a:p>
            <a:pPr algn="just">
              <a:spcAft>
                <a:spcPts val="0"/>
              </a:spcAft>
              <a:tabLst>
                <a:tab pos="180340" algn="l"/>
              </a:tabLst>
            </a:pPr>
            <a:r>
              <a:rPr lang="en-US" dirty="0">
                <a:solidFill>
                  <a:srgbClr val="000000"/>
                </a:solidFill>
                <a:latin typeface="Times New Roman" panose="02020603050405020304" pitchFamily="18" charset="0"/>
                <a:ea typeface="Times New Roman" panose="02020603050405020304" pitchFamily="18" charset="0"/>
              </a:rPr>
              <a:t>29	:</a:t>
            </a:r>
            <a:r>
              <a:rPr lang="en-US" b="1" dirty="0">
                <a:solidFill>
                  <a:srgbClr val="000000"/>
                </a:solidFill>
                <a:latin typeface="Courier New" panose="02070309020205020404" pitchFamily="49" charset="0"/>
                <a:ea typeface="Times New Roman" panose="02020603050405020304" pitchFamily="18" charset="0"/>
              </a:rPr>
              <a:t>  </a:t>
            </a:r>
            <a:r>
              <a:rPr lang="en-US" b="1" dirty="0" err="1">
                <a:solidFill>
                  <a:srgbClr val="000000"/>
                </a:solidFill>
                <a:latin typeface="Courier New" panose="02070309020205020404" pitchFamily="49" charset="0"/>
                <a:ea typeface="Times New Roman" panose="02020603050405020304" pitchFamily="18" charset="0"/>
              </a:rPr>
              <a:t>DistributeNewValuesToTheirPositions</a:t>
            </a:r>
            <a:endParaRPr lang="tr-TR" sz="2400" dirty="0">
              <a:latin typeface="Times New Roman" panose="02020603050405020304" pitchFamily="18" charset="0"/>
              <a:ea typeface="Times New Roman" panose="02020603050405020304" pitchFamily="18" charset="0"/>
            </a:endParaRPr>
          </a:p>
          <a:p>
            <a:pPr algn="just">
              <a:spcAft>
                <a:spcPts val="0"/>
              </a:spcAft>
              <a:tabLst>
                <a:tab pos="180340" algn="l"/>
              </a:tabLst>
            </a:pPr>
            <a:r>
              <a:rPr lang="en-US" dirty="0">
                <a:solidFill>
                  <a:srgbClr val="000000"/>
                </a:solidFill>
                <a:latin typeface="Times New Roman" panose="02020603050405020304" pitchFamily="18" charset="0"/>
                <a:ea typeface="Times New Roman" panose="02020603050405020304" pitchFamily="18" charset="0"/>
              </a:rPr>
              <a:t>30	:</a:t>
            </a:r>
            <a:r>
              <a:rPr lang="en-US" b="1" dirty="0">
                <a:solidFill>
                  <a:srgbClr val="006600"/>
                </a:solidFill>
                <a:latin typeface="Courier New" panose="02070309020205020404" pitchFamily="49" charset="0"/>
                <a:ea typeface="Times New Roman" panose="02020603050405020304" pitchFamily="18" charset="0"/>
              </a:rPr>
              <a:t>  </a:t>
            </a:r>
            <a:r>
              <a:rPr lang="en-US" i="1" dirty="0">
                <a:solidFill>
                  <a:srgbClr val="000000"/>
                </a:solidFill>
                <a:latin typeface="Times New Roman" panose="02020603050405020304" pitchFamily="18" charset="0"/>
                <a:ea typeface="Times New Roman" panose="02020603050405020304" pitchFamily="18" charset="0"/>
              </a:rPr>
              <a:t>L</a:t>
            </a:r>
            <a:r>
              <a:rPr lang="en-US" b="1" dirty="0">
                <a:solidFill>
                  <a:srgbClr val="000000"/>
                </a:solidFill>
                <a:latin typeface="Times New Roman" panose="02020603050405020304" pitchFamily="18" charset="0"/>
                <a:ea typeface="Times New Roman" panose="02020603050405020304" pitchFamily="18" charset="0"/>
              </a:rPr>
              <a:t> = E</a:t>
            </a:r>
            <a:r>
              <a:rPr lang="en-US" baseline="30000" dirty="0">
                <a:solidFill>
                  <a:srgbClr val="000000"/>
                </a:solidFill>
                <a:latin typeface="Times New Roman" panose="02020603050405020304" pitchFamily="18" charset="0"/>
                <a:ea typeface="Times New Roman" panose="02020603050405020304" pitchFamily="18" charset="0"/>
              </a:rPr>
              <a:t>T</a:t>
            </a:r>
            <a:r>
              <a:rPr lang="en-US" b="1" dirty="0">
                <a:solidFill>
                  <a:srgbClr val="000000"/>
                </a:solidFill>
                <a:latin typeface="Times New Roman" panose="02020603050405020304" pitchFamily="18" charset="0"/>
                <a:ea typeface="Times New Roman" panose="02020603050405020304" pitchFamily="18" charset="0"/>
              </a:rPr>
              <a:t>E</a:t>
            </a:r>
            <a:endParaRPr lang="tr-TR" sz="2400" dirty="0">
              <a:latin typeface="Times New Roman" panose="02020603050405020304" pitchFamily="18" charset="0"/>
              <a:ea typeface="Times New Roman" panose="02020603050405020304" pitchFamily="18" charset="0"/>
            </a:endParaRPr>
          </a:p>
          <a:p>
            <a:pPr algn="just">
              <a:spcAft>
                <a:spcPts val="0"/>
              </a:spcAft>
              <a:tabLst>
                <a:tab pos="180340" algn="l"/>
              </a:tabLst>
            </a:pPr>
            <a:r>
              <a:rPr lang="en-US" dirty="0">
                <a:solidFill>
                  <a:srgbClr val="000000"/>
                </a:solidFill>
                <a:latin typeface="Times New Roman" panose="02020603050405020304" pitchFamily="18" charset="0"/>
                <a:ea typeface="Times New Roman" panose="02020603050405020304" pitchFamily="18" charset="0"/>
              </a:rPr>
              <a:t>31	:</a:t>
            </a:r>
            <a:r>
              <a:rPr lang="en-US" b="1" dirty="0">
                <a:solidFill>
                  <a:srgbClr val="0000CC"/>
                </a:solidFill>
                <a:latin typeface="Courier New" panose="02070309020205020404" pitchFamily="49" charset="0"/>
                <a:ea typeface="Times New Roman" panose="02020603050405020304" pitchFamily="18" charset="0"/>
              </a:rPr>
              <a:t>  </a:t>
            </a:r>
            <a:r>
              <a:rPr lang="en-US" b="1" dirty="0" err="1">
                <a:solidFill>
                  <a:srgbClr val="000000"/>
                </a:solidFill>
                <a:latin typeface="Courier New" panose="02070309020205020404" pitchFamily="49" charset="0"/>
                <a:ea typeface="Times New Roman" panose="02020603050405020304" pitchFamily="18" charset="0"/>
              </a:rPr>
              <a:t>DisplayCost</a:t>
            </a:r>
            <a:r>
              <a:rPr lang="en-US" b="1" dirty="0">
                <a:solidFill>
                  <a:srgbClr val="000000"/>
                </a:solidFill>
                <a:latin typeface="Courier New" panose="02070309020205020404" pitchFamily="49" charset="0"/>
                <a:ea typeface="Times New Roman" panose="02020603050405020304" pitchFamily="18" charset="0"/>
              </a:rPr>
              <a:t> </a:t>
            </a:r>
            <a:r>
              <a:rPr lang="en-US" i="1" dirty="0">
                <a:solidFill>
                  <a:srgbClr val="000000"/>
                </a:solidFill>
                <a:latin typeface="Times New Roman" panose="02020603050405020304" pitchFamily="18" charset="0"/>
                <a:ea typeface="Times New Roman" panose="02020603050405020304" pitchFamily="18" charset="0"/>
              </a:rPr>
              <a:t>L</a:t>
            </a:r>
            <a:endParaRPr lang="tr-TR" sz="2400" dirty="0">
              <a:latin typeface="Times New Roman" panose="02020603050405020304" pitchFamily="18" charset="0"/>
              <a:ea typeface="Times New Roman" panose="02020603050405020304" pitchFamily="18" charset="0"/>
            </a:endParaRPr>
          </a:p>
          <a:p>
            <a:pPr algn="just">
              <a:spcAft>
                <a:spcPts val="0"/>
              </a:spcAft>
              <a:tabLst>
                <a:tab pos="180340" algn="l"/>
              </a:tabLst>
            </a:pPr>
            <a:r>
              <a:rPr lang="en-US" dirty="0">
                <a:solidFill>
                  <a:srgbClr val="000000"/>
                </a:solidFill>
                <a:latin typeface="Times New Roman" panose="02020603050405020304" pitchFamily="18" charset="0"/>
                <a:ea typeface="Times New Roman" panose="02020603050405020304" pitchFamily="18" charset="0"/>
              </a:rPr>
              <a:t>32	:</a:t>
            </a:r>
            <a:r>
              <a:rPr lang="en-US" b="1" dirty="0">
                <a:solidFill>
                  <a:srgbClr val="0000CC"/>
                </a:solidFill>
                <a:latin typeface="Courier New" panose="02070309020205020404" pitchFamily="49" charset="0"/>
                <a:ea typeface="Times New Roman" panose="02020603050405020304" pitchFamily="18" charset="0"/>
              </a:rPr>
              <a:t>  </a:t>
            </a:r>
            <a:r>
              <a:rPr lang="en-US" b="1" dirty="0" err="1">
                <a:solidFill>
                  <a:srgbClr val="000000"/>
                </a:solidFill>
                <a:latin typeface="Courier New" panose="02070309020205020404" pitchFamily="49" charset="0"/>
                <a:ea typeface="Times New Roman" panose="02020603050405020304" pitchFamily="18" charset="0"/>
              </a:rPr>
              <a:t>Update</a:t>
            </a:r>
            <a:r>
              <a:rPr lang="en-US" b="1" dirty="0" err="1">
                <a:solidFill>
                  <a:srgbClr val="000000"/>
                </a:solidFill>
                <a:latin typeface="Symbol" panose="05050102010706020507" pitchFamily="18" charset="2"/>
                <a:ea typeface="Times New Roman" panose="02020603050405020304" pitchFamily="18" charset="0"/>
                <a:cs typeface="Courier New" panose="02070309020205020404" pitchFamily="49" charset="0"/>
              </a:rPr>
              <a:t>_</a:t>
            </a:r>
            <a:r>
              <a:rPr lang="en-US" sz="2400" i="1" dirty="0" err="1">
                <a:solidFill>
                  <a:srgbClr val="000000"/>
                </a:solidFill>
                <a:latin typeface="Symbol" panose="05050102010706020507" pitchFamily="18" charset="2"/>
                <a:ea typeface="Times New Roman" panose="02020603050405020304" pitchFamily="18" charset="0"/>
                <a:cs typeface="Courier New" panose="02070309020205020404" pitchFamily="49" charset="0"/>
              </a:rPr>
              <a:t>m_</a:t>
            </a:r>
            <a:r>
              <a:rPr lang="en-US" b="1" dirty="0" err="1">
                <a:solidFill>
                  <a:srgbClr val="000000"/>
                </a:solidFill>
                <a:latin typeface="Courier New" panose="02070309020205020404" pitchFamily="49" charset="0"/>
                <a:ea typeface="Times New Roman" panose="02020603050405020304" pitchFamily="18" charset="0"/>
              </a:rPr>
              <a:t>IfNecessary</a:t>
            </a:r>
            <a:endParaRPr lang="tr-TR" sz="2400" dirty="0">
              <a:latin typeface="Times New Roman" panose="02020603050405020304" pitchFamily="18" charset="0"/>
              <a:ea typeface="Times New Roman" panose="02020603050405020304" pitchFamily="18" charset="0"/>
            </a:endParaRPr>
          </a:p>
          <a:p>
            <a:pPr algn="just">
              <a:spcAft>
                <a:spcPts val="0"/>
              </a:spcAft>
              <a:tabLst>
                <a:tab pos="180340" algn="l"/>
              </a:tabLst>
            </a:pPr>
            <a:r>
              <a:rPr lang="en-US" dirty="0">
                <a:solidFill>
                  <a:srgbClr val="000000"/>
                </a:solidFill>
                <a:latin typeface="Times New Roman" panose="02020603050405020304" pitchFamily="18" charset="0"/>
                <a:ea typeface="Times New Roman" panose="02020603050405020304" pitchFamily="18" charset="0"/>
              </a:rPr>
              <a:t>33	:</a:t>
            </a:r>
            <a:r>
              <a:rPr lang="en-US" b="1" dirty="0">
                <a:solidFill>
                  <a:srgbClr val="0000CC"/>
                </a:solidFill>
                <a:latin typeface="Courier New" panose="02070309020205020404" pitchFamily="49" charset="0"/>
                <a:ea typeface="Times New Roman" panose="02020603050405020304" pitchFamily="18" charset="0"/>
              </a:rPr>
              <a:t>  </a:t>
            </a:r>
            <a:r>
              <a:rPr lang="en-US" b="1" dirty="0" err="1">
                <a:solidFill>
                  <a:srgbClr val="000000"/>
                </a:solidFill>
                <a:latin typeface="Courier New" panose="02070309020205020404" pitchFamily="49" charset="0"/>
                <a:ea typeface="Times New Roman" panose="02020603050405020304" pitchFamily="18" charset="0"/>
              </a:rPr>
              <a:t>RunEarlyStoppingRoutineIfNecessary</a:t>
            </a:r>
            <a:endParaRPr lang="tr-TR" sz="2400" dirty="0">
              <a:latin typeface="Times New Roman" panose="02020603050405020304" pitchFamily="18" charset="0"/>
              <a:ea typeface="Times New Roman" panose="02020603050405020304" pitchFamily="18" charset="0"/>
            </a:endParaRPr>
          </a:p>
          <a:p>
            <a:pPr algn="just">
              <a:spcAft>
                <a:spcPts val="0"/>
              </a:spcAft>
              <a:tabLst>
                <a:tab pos="180340" algn="l"/>
              </a:tabLst>
            </a:pPr>
            <a:r>
              <a:rPr lang="en-US" dirty="0">
                <a:solidFill>
                  <a:srgbClr val="000000"/>
                </a:solidFill>
                <a:latin typeface="Times New Roman" panose="02020603050405020304" pitchFamily="18" charset="0"/>
                <a:ea typeface="Times New Roman" panose="02020603050405020304" pitchFamily="18" charset="0"/>
              </a:rPr>
              <a:t>34	:</a:t>
            </a:r>
            <a:r>
              <a:rPr lang="en-US" dirty="0">
                <a:latin typeface="Courier New" panose="02070309020205020404" pitchFamily="49" charset="0"/>
                <a:ea typeface="Times New Roman" panose="02020603050405020304" pitchFamily="18" charset="0"/>
              </a:rPr>
              <a:t>  </a:t>
            </a:r>
            <a:r>
              <a:rPr lang="en-US" i="1" dirty="0">
                <a:latin typeface="Times New Roman" panose="02020603050405020304" pitchFamily="18" charset="0"/>
                <a:ea typeface="Times New Roman" panose="02020603050405020304" pitchFamily="18" charset="0"/>
              </a:rPr>
              <a:t>t</a:t>
            </a:r>
            <a:r>
              <a:rPr lang="en-US" dirty="0">
                <a:latin typeface="Times New Roman" panose="02020603050405020304" pitchFamily="18" charset="0"/>
                <a:ea typeface="Times New Roman" panose="02020603050405020304" pitchFamily="18" charset="0"/>
              </a:rPr>
              <a:t> = </a:t>
            </a:r>
            <a:r>
              <a:rPr lang="en-US" i="1" dirty="0">
                <a:latin typeface="Times New Roman" panose="02020603050405020304" pitchFamily="18" charset="0"/>
                <a:ea typeface="Times New Roman" panose="02020603050405020304" pitchFamily="18" charset="0"/>
              </a:rPr>
              <a:t>t</a:t>
            </a:r>
            <a:r>
              <a:rPr lang="en-US" dirty="0">
                <a:latin typeface="Times New Roman" panose="02020603050405020304" pitchFamily="18" charset="0"/>
                <a:ea typeface="Times New Roman" panose="02020603050405020304" pitchFamily="18" charset="0"/>
              </a:rPr>
              <a:t>+1</a:t>
            </a:r>
            <a:r>
              <a:rPr lang="en-US" dirty="0">
                <a:latin typeface="Courier New" panose="02070309020205020404" pitchFamily="49" charset="0"/>
                <a:ea typeface="Times New Roman" panose="02020603050405020304" pitchFamily="18" charset="0"/>
              </a:rPr>
              <a:t>;</a:t>
            </a:r>
            <a:endParaRPr lang="tr-TR" sz="2400" dirty="0">
              <a:latin typeface="Times New Roman" panose="02020603050405020304" pitchFamily="18" charset="0"/>
              <a:ea typeface="Times New Roman" panose="02020603050405020304" pitchFamily="18" charset="0"/>
            </a:endParaRPr>
          </a:p>
          <a:p>
            <a:pPr algn="just">
              <a:spcAft>
                <a:spcPts val="0"/>
              </a:spcAft>
              <a:tabLst>
                <a:tab pos="180340" algn="l"/>
              </a:tabLst>
            </a:pPr>
            <a:r>
              <a:rPr lang="en-US" dirty="0">
                <a:solidFill>
                  <a:srgbClr val="000000"/>
                </a:solidFill>
                <a:latin typeface="Times New Roman" panose="02020603050405020304" pitchFamily="18" charset="0"/>
                <a:ea typeface="Times New Roman" panose="02020603050405020304" pitchFamily="18" charset="0"/>
              </a:rPr>
              <a:t>35	:  </a:t>
            </a:r>
            <a:r>
              <a:rPr lang="en-US" b="1" dirty="0">
                <a:solidFill>
                  <a:srgbClr val="0000CC"/>
                </a:solidFill>
                <a:latin typeface="Courier New" panose="02070309020205020404" pitchFamily="49" charset="0"/>
                <a:ea typeface="Times New Roman" panose="02020603050405020304" pitchFamily="18" charset="0"/>
              </a:rPr>
              <a:t>end</a:t>
            </a:r>
            <a:endParaRPr lang="tr-TR"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42754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4" name="Resim 3"/>
          <p:cNvPicPr>
            <a:picLocks noChangeAspect="1"/>
          </p:cNvPicPr>
          <p:nvPr/>
        </p:nvPicPr>
        <p:blipFill>
          <a:blip r:embed="rId2"/>
          <a:stretch>
            <a:fillRect/>
          </a:stretch>
        </p:blipFill>
        <p:spPr>
          <a:xfrm>
            <a:off x="266929" y="114822"/>
            <a:ext cx="3979702" cy="6596983"/>
          </a:xfrm>
          <a:prstGeom prst="rect">
            <a:avLst/>
          </a:prstGeom>
        </p:spPr>
      </p:pic>
      <p:pic>
        <p:nvPicPr>
          <p:cNvPr id="6" name="Resim 5"/>
          <p:cNvPicPr>
            <a:picLocks noChangeAspect="1"/>
          </p:cNvPicPr>
          <p:nvPr/>
        </p:nvPicPr>
        <p:blipFill>
          <a:blip r:embed="rId3"/>
          <a:stretch>
            <a:fillRect/>
          </a:stretch>
        </p:blipFill>
        <p:spPr>
          <a:xfrm>
            <a:off x="4246631" y="114822"/>
            <a:ext cx="3678215" cy="6485973"/>
          </a:xfrm>
          <a:prstGeom prst="rect">
            <a:avLst/>
          </a:prstGeom>
        </p:spPr>
      </p:pic>
      <p:sp>
        <p:nvSpPr>
          <p:cNvPr id="5" name="Dikdörtgen 4">
            <a:extLst>
              <a:ext uri="{FF2B5EF4-FFF2-40B4-BE49-F238E27FC236}">
                <a16:creationId xmlns:a16="http://schemas.microsoft.com/office/drawing/2014/main" id="{9F6F236F-F4C8-410E-B90F-8F0BDEFE95F4}"/>
              </a:ext>
            </a:extLst>
          </p:cNvPr>
          <p:cNvSpPr/>
          <p:nvPr/>
        </p:nvSpPr>
        <p:spPr>
          <a:xfrm>
            <a:off x="4681057" y="1870745"/>
            <a:ext cx="906011" cy="159391"/>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kdörtgen 6">
            <a:extLst>
              <a:ext uri="{FF2B5EF4-FFF2-40B4-BE49-F238E27FC236}">
                <a16:creationId xmlns:a16="http://schemas.microsoft.com/office/drawing/2014/main" id="{B5C3911D-27F2-447E-9E9C-4AD06B7D0CF6}"/>
              </a:ext>
            </a:extLst>
          </p:cNvPr>
          <p:cNvSpPr/>
          <p:nvPr/>
        </p:nvSpPr>
        <p:spPr>
          <a:xfrm>
            <a:off x="4815281" y="2162356"/>
            <a:ext cx="906011" cy="159391"/>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kdörtgen 7">
            <a:extLst>
              <a:ext uri="{FF2B5EF4-FFF2-40B4-BE49-F238E27FC236}">
                <a16:creationId xmlns:a16="http://schemas.microsoft.com/office/drawing/2014/main" id="{1BBB865D-D00A-407C-8BB2-46253C0E5405}"/>
              </a:ext>
            </a:extLst>
          </p:cNvPr>
          <p:cNvSpPr/>
          <p:nvPr/>
        </p:nvSpPr>
        <p:spPr>
          <a:xfrm>
            <a:off x="5788404" y="3546540"/>
            <a:ext cx="906011" cy="159391"/>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kdörtgen 8">
            <a:extLst>
              <a:ext uri="{FF2B5EF4-FFF2-40B4-BE49-F238E27FC236}">
                <a16:creationId xmlns:a16="http://schemas.microsoft.com/office/drawing/2014/main" id="{EE23061F-8AC9-40B0-A0BA-674505AA4C6A}"/>
              </a:ext>
            </a:extLst>
          </p:cNvPr>
          <p:cNvSpPr/>
          <p:nvPr/>
        </p:nvSpPr>
        <p:spPr>
          <a:xfrm>
            <a:off x="6856625" y="3739487"/>
            <a:ext cx="906011" cy="159391"/>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kdörtgen 9">
            <a:extLst>
              <a:ext uri="{FF2B5EF4-FFF2-40B4-BE49-F238E27FC236}">
                <a16:creationId xmlns:a16="http://schemas.microsoft.com/office/drawing/2014/main" id="{6FCCEE7A-FED1-449E-9637-A53576AB5521}"/>
              </a:ext>
            </a:extLst>
          </p:cNvPr>
          <p:cNvSpPr/>
          <p:nvPr/>
        </p:nvSpPr>
        <p:spPr>
          <a:xfrm>
            <a:off x="4608352" y="4922334"/>
            <a:ext cx="906011" cy="159391"/>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7684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Modified</a:t>
            </a:r>
            <a:r>
              <a:rPr lang="tr-TR" dirty="0"/>
              <a:t> </a:t>
            </a:r>
            <a:r>
              <a:rPr lang="tr-TR" dirty="0" err="1"/>
              <a:t>Levenberg</a:t>
            </a:r>
            <a:r>
              <a:rPr lang="tr-TR" dirty="0"/>
              <a:t> </a:t>
            </a:r>
            <a:r>
              <a:rPr lang="tr-TR" dirty="0" err="1"/>
              <a:t>Marquardt</a:t>
            </a:r>
            <a:r>
              <a:rPr lang="tr-TR" dirty="0"/>
              <a:t> </a:t>
            </a:r>
            <a:r>
              <a:rPr lang="tr-TR" dirty="0" err="1"/>
              <a:t>Algorithm</a:t>
            </a:r>
            <a:endParaRPr lang="tr-TR" dirty="0"/>
          </a:p>
        </p:txBody>
      </p:sp>
      <p:sp>
        <p:nvSpPr>
          <p:cNvPr id="3" name="İçerik Yer Tutucusu 2"/>
          <p:cNvSpPr>
            <a:spLocks noGrp="1"/>
          </p:cNvSpPr>
          <p:nvPr>
            <p:ph idx="1"/>
          </p:nvPr>
        </p:nvSpPr>
        <p:spPr/>
        <p:txBody>
          <a:bodyPr/>
          <a:lstStyle/>
          <a:p>
            <a:r>
              <a:rPr lang="tr-TR" dirty="0"/>
              <a:t>Mask, </a:t>
            </a:r>
            <a:r>
              <a:rPr lang="tr-TR" dirty="0" err="1"/>
              <a:t>weight</a:t>
            </a:r>
            <a:r>
              <a:rPr lang="tr-TR" dirty="0"/>
              <a:t> </a:t>
            </a:r>
            <a:r>
              <a:rPr lang="tr-TR" dirty="0" err="1"/>
              <a:t>and</a:t>
            </a:r>
            <a:r>
              <a:rPr lang="tr-TR" dirty="0"/>
              <a:t> </a:t>
            </a:r>
            <a:r>
              <a:rPr lang="tr-TR" dirty="0" err="1"/>
              <a:t>masked</a:t>
            </a:r>
            <a:r>
              <a:rPr lang="tr-TR" dirty="0"/>
              <a:t> </a:t>
            </a:r>
            <a:r>
              <a:rPr lang="tr-TR" dirty="0" err="1"/>
              <a:t>weight</a:t>
            </a:r>
            <a:endParaRPr lang="tr-TR" dirty="0"/>
          </a:p>
          <a:p>
            <a:endParaRPr lang="tr-TR" dirty="0"/>
          </a:p>
          <a:p>
            <a:endParaRPr lang="tr-TR" dirty="0"/>
          </a:p>
          <a:p>
            <a:endParaRPr lang="tr-TR" dirty="0"/>
          </a:p>
          <a:p>
            <a:r>
              <a:rPr lang="tr-TR" dirty="0"/>
              <a:t>Element-</a:t>
            </a:r>
            <a:r>
              <a:rPr lang="tr-TR" dirty="0" err="1"/>
              <a:t>wise</a:t>
            </a:r>
            <a:r>
              <a:rPr lang="tr-TR" dirty="0"/>
              <a:t> </a:t>
            </a:r>
            <a:r>
              <a:rPr lang="tr-TR" dirty="0" err="1"/>
              <a:t>multiplication</a:t>
            </a:r>
            <a:endParaRPr lang="tr-TR" dirty="0"/>
          </a:p>
          <a:p>
            <a:r>
              <a:rPr lang="tr-TR" dirty="0" err="1"/>
              <a:t>Multiple</a:t>
            </a:r>
            <a:r>
              <a:rPr lang="tr-TR" dirty="0"/>
              <a:t> </a:t>
            </a:r>
            <a:r>
              <a:rPr lang="tr-TR" dirty="0" err="1"/>
              <a:t>masks</a:t>
            </a:r>
            <a:r>
              <a:rPr lang="tr-TR" dirty="0"/>
              <a:t> </a:t>
            </a:r>
            <a:r>
              <a:rPr lang="tr-TR" dirty="0" err="1"/>
              <a:t>lead</a:t>
            </a:r>
            <a:r>
              <a:rPr lang="tr-TR" dirty="0"/>
              <a:t> </a:t>
            </a:r>
            <a:r>
              <a:rPr lang="tr-TR" dirty="0" err="1"/>
              <a:t>to</a:t>
            </a:r>
            <a:r>
              <a:rPr lang="tr-TR" dirty="0"/>
              <a:t> </a:t>
            </a:r>
            <a:r>
              <a:rPr lang="tr-TR" dirty="0" err="1"/>
              <a:t>multiple</a:t>
            </a:r>
            <a:r>
              <a:rPr lang="tr-TR" dirty="0"/>
              <a:t> </a:t>
            </a:r>
            <a:r>
              <a:rPr lang="tr-TR" dirty="0" err="1"/>
              <a:t>subnetworks</a:t>
            </a:r>
            <a:endParaRPr lang="tr-TR" dirty="0"/>
          </a:p>
        </p:txBody>
      </p:sp>
      <p:pic>
        <p:nvPicPr>
          <p:cNvPr id="4" name="Resim 3"/>
          <p:cNvPicPr>
            <a:picLocks noChangeAspect="1"/>
          </p:cNvPicPr>
          <p:nvPr/>
        </p:nvPicPr>
        <p:blipFill>
          <a:blip r:embed="rId2"/>
          <a:stretch>
            <a:fillRect/>
          </a:stretch>
        </p:blipFill>
        <p:spPr>
          <a:xfrm>
            <a:off x="976107" y="2453464"/>
            <a:ext cx="4145656" cy="1409263"/>
          </a:xfrm>
          <a:prstGeom prst="rect">
            <a:avLst/>
          </a:prstGeom>
        </p:spPr>
      </p:pic>
      <p:pic>
        <p:nvPicPr>
          <p:cNvPr id="5" name="Resim 4"/>
          <p:cNvPicPr>
            <a:picLocks noChangeAspect="1"/>
          </p:cNvPicPr>
          <p:nvPr/>
        </p:nvPicPr>
        <p:blipFill>
          <a:blip r:embed="rId3"/>
          <a:stretch>
            <a:fillRect/>
          </a:stretch>
        </p:blipFill>
        <p:spPr>
          <a:xfrm>
            <a:off x="1024359" y="4855240"/>
            <a:ext cx="7927119" cy="1124824"/>
          </a:xfrm>
          <a:prstGeom prst="rect">
            <a:avLst/>
          </a:prstGeom>
        </p:spPr>
      </p:pic>
      <p:pic>
        <p:nvPicPr>
          <p:cNvPr id="6" name="Resim 5"/>
          <p:cNvPicPr/>
          <p:nvPr/>
        </p:nvPicPr>
        <p:blipFill>
          <a:blip r:embed="rId4" cstate="print">
            <a:extLst>
              <a:ext uri="{28A0092B-C50C-407E-A947-70E740481C1C}">
                <a14:useLocalDpi xmlns:a14="http://schemas.microsoft.com/office/drawing/2010/main" val="0"/>
              </a:ext>
            </a:extLst>
          </a:blip>
          <a:stretch>
            <a:fillRect/>
          </a:stretch>
        </p:blipFill>
        <p:spPr>
          <a:xfrm>
            <a:off x="5958694" y="1825625"/>
            <a:ext cx="3185306" cy="2037102"/>
          </a:xfrm>
          <a:prstGeom prst="rect">
            <a:avLst/>
          </a:prstGeom>
        </p:spPr>
      </p:pic>
      <p:sp>
        <p:nvSpPr>
          <p:cNvPr id="7" name="Ok: Aşağı 6">
            <a:extLst>
              <a:ext uri="{FF2B5EF4-FFF2-40B4-BE49-F238E27FC236}">
                <a16:creationId xmlns:a16="http://schemas.microsoft.com/office/drawing/2014/main" id="{633C7619-6413-4DDF-AF33-0AFB7D3A0026}"/>
              </a:ext>
            </a:extLst>
          </p:cNvPr>
          <p:cNvSpPr/>
          <p:nvPr/>
        </p:nvSpPr>
        <p:spPr>
          <a:xfrm>
            <a:off x="1304925" y="3781425"/>
            <a:ext cx="180975" cy="2162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131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Multiple</a:t>
            </a:r>
            <a:r>
              <a:rPr lang="tr-TR" dirty="0"/>
              <a:t> </a:t>
            </a:r>
            <a:r>
              <a:rPr lang="tr-TR" dirty="0" err="1"/>
              <a:t>Datasets</a:t>
            </a:r>
            <a:endParaRPr lang="tr-TR" dirty="0"/>
          </a:p>
        </p:txBody>
      </p:sp>
      <p:pic>
        <p:nvPicPr>
          <p:cNvPr id="4" name="Resim 3"/>
          <p:cNvPicPr>
            <a:picLocks noChangeAspect="1"/>
          </p:cNvPicPr>
          <p:nvPr/>
        </p:nvPicPr>
        <p:blipFill>
          <a:blip r:embed="rId2"/>
          <a:stretch>
            <a:fillRect/>
          </a:stretch>
        </p:blipFill>
        <p:spPr>
          <a:xfrm>
            <a:off x="308540" y="1757101"/>
            <a:ext cx="8746638" cy="1995967"/>
          </a:xfrm>
          <a:prstGeom prst="rect">
            <a:avLst/>
          </a:prstGeom>
        </p:spPr>
      </p:pic>
      <p:pic>
        <p:nvPicPr>
          <p:cNvPr id="5" name="Resim 4"/>
          <p:cNvPicPr/>
          <p:nvPr/>
        </p:nvPicPr>
        <p:blipFill>
          <a:blip r:embed="rId3" cstate="print">
            <a:extLst>
              <a:ext uri="{28A0092B-C50C-407E-A947-70E740481C1C}">
                <a14:useLocalDpi xmlns:a14="http://schemas.microsoft.com/office/drawing/2010/main" val="0"/>
              </a:ext>
            </a:extLst>
          </a:blip>
          <a:stretch>
            <a:fillRect/>
          </a:stretch>
        </p:blipFill>
        <p:spPr>
          <a:xfrm>
            <a:off x="833581" y="4010212"/>
            <a:ext cx="3738419" cy="2195021"/>
          </a:xfrm>
          <a:prstGeom prst="rect">
            <a:avLst/>
          </a:prstGeom>
        </p:spPr>
      </p:pic>
      <p:sp>
        <p:nvSpPr>
          <p:cNvPr id="3" name="Konuşma Balonu: Köşeleri Yuvarlanmış Dikdörtgen 2">
            <a:extLst>
              <a:ext uri="{FF2B5EF4-FFF2-40B4-BE49-F238E27FC236}">
                <a16:creationId xmlns:a16="http://schemas.microsoft.com/office/drawing/2014/main" id="{A5D34A52-AD20-4F83-B86D-BAA33609E0C2}"/>
              </a:ext>
            </a:extLst>
          </p:cNvPr>
          <p:cNvSpPr/>
          <p:nvPr/>
        </p:nvSpPr>
        <p:spPr>
          <a:xfrm>
            <a:off x="5158109" y="4400581"/>
            <a:ext cx="3257550" cy="1181100"/>
          </a:xfrm>
          <a:prstGeom prst="wedgeRoundRectCallout">
            <a:avLst>
              <a:gd name="adj1" fmla="val -82236"/>
              <a:gd name="adj2" fmla="val 282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a:t>Find</a:t>
            </a:r>
            <a:r>
              <a:rPr lang="tr-TR" dirty="0"/>
              <a:t> </a:t>
            </a:r>
            <a:r>
              <a:rPr lang="tr-TR" dirty="0" err="1"/>
              <a:t>out</a:t>
            </a:r>
            <a:r>
              <a:rPr lang="tr-TR" dirty="0"/>
              <a:t> a mask </a:t>
            </a:r>
            <a:r>
              <a:rPr lang="tr-TR" dirty="0" err="1"/>
              <a:t>associated</a:t>
            </a:r>
            <a:r>
              <a:rPr lang="tr-TR" dirty="0"/>
              <a:t> </a:t>
            </a:r>
            <a:r>
              <a:rPr lang="tr-TR" dirty="0" err="1"/>
              <a:t>to</a:t>
            </a:r>
            <a:r>
              <a:rPr lang="tr-TR" dirty="0"/>
              <a:t> </a:t>
            </a:r>
            <a:r>
              <a:rPr lang="tr-TR" dirty="0" err="1"/>
              <a:t>each</a:t>
            </a:r>
            <a:r>
              <a:rPr lang="tr-TR" dirty="0"/>
              <a:t> </a:t>
            </a:r>
            <a:r>
              <a:rPr lang="tr-TR" dirty="0" err="1"/>
              <a:t>dataset</a:t>
            </a:r>
            <a:r>
              <a:rPr lang="tr-TR" dirty="0"/>
              <a:t> </a:t>
            </a:r>
            <a:r>
              <a:rPr lang="tr-TR" dirty="0" err="1"/>
              <a:t>and</a:t>
            </a:r>
            <a:r>
              <a:rPr lang="tr-TR" dirty="0"/>
              <a:t> a </a:t>
            </a:r>
            <a:r>
              <a:rPr lang="tr-TR" dirty="0" err="1"/>
              <a:t>frozen</a:t>
            </a:r>
            <a:r>
              <a:rPr lang="tr-TR" dirty="0"/>
              <a:t> </a:t>
            </a:r>
            <a:r>
              <a:rPr lang="tr-TR" dirty="0" err="1"/>
              <a:t>real</a:t>
            </a:r>
            <a:r>
              <a:rPr lang="tr-TR" dirty="0"/>
              <a:t> </a:t>
            </a:r>
            <a:r>
              <a:rPr lang="tr-TR" dirty="0" err="1"/>
              <a:t>weight</a:t>
            </a:r>
            <a:r>
              <a:rPr lang="tr-TR" dirty="0"/>
              <a:t>/</a:t>
            </a:r>
            <a:r>
              <a:rPr lang="tr-TR" dirty="0" err="1"/>
              <a:t>bias</a:t>
            </a:r>
            <a:r>
              <a:rPr lang="tr-TR" dirty="0"/>
              <a:t> </a:t>
            </a:r>
            <a:r>
              <a:rPr lang="tr-TR" dirty="0" err="1"/>
              <a:t>vector</a:t>
            </a:r>
            <a:endParaRPr lang="en-US" dirty="0"/>
          </a:p>
        </p:txBody>
      </p:sp>
    </p:spTree>
    <p:extLst>
      <p:ext uri="{BB962C8B-B14F-4D97-AF65-F5344CB8AC3E}">
        <p14:creationId xmlns:p14="http://schemas.microsoft.com/office/powerpoint/2010/main" val="2138987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Nesne 4"/>
          <p:cNvGraphicFramePr>
            <a:graphicFrameLocks noChangeAspect="1"/>
          </p:cNvGraphicFramePr>
          <p:nvPr>
            <p:extLst>
              <p:ext uri="{D42A27DB-BD31-4B8C-83A1-F6EECF244321}">
                <p14:modId xmlns:p14="http://schemas.microsoft.com/office/powerpoint/2010/main" val="625957823"/>
              </p:ext>
            </p:extLst>
          </p:nvPr>
        </p:nvGraphicFramePr>
        <p:xfrm>
          <a:off x="140245" y="86466"/>
          <a:ext cx="4201752" cy="6771534"/>
        </p:xfrm>
        <a:graphic>
          <a:graphicData uri="http://schemas.openxmlformats.org/presentationml/2006/ole">
            <mc:AlternateContent xmlns:mc="http://schemas.openxmlformats.org/markup-compatibility/2006">
              <mc:Choice xmlns:v="urn:schemas-microsoft-com:vml" Requires="v">
                <p:oleObj spid="_x0000_s4205" name="Equation" r:id="rId3" imgW="2730500" imgH="4432300" progId="Equation.DSMT4">
                  <p:embed/>
                </p:oleObj>
              </mc:Choice>
              <mc:Fallback>
                <p:oleObj name="Equation" r:id="rId3" imgW="2730500" imgH="44323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245" y="86466"/>
                        <a:ext cx="4201752" cy="6771534"/>
                      </a:xfrm>
                      <a:prstGeom prst="rect">
                        <a:avLst/>
                      </a:prstGeom>
                      <a:noFill/>
                    </p:spPr>
                  </p:pic>
                </p:oleObj>
              </mc:Fallback>
            </mc:AlternateContent>
          </a:graphicData>
        </a:graphic>
      </p:graphicFrame>
      <p:graphicFrame>
        <p:nvGraphicFramePr>
          <p:cNvPr id="7" name="Nesne 6"/>
          <p:cNvGraphicFramePr>
            <a:graphicFrameLocks noChangeAspect="1"/>
          </p:cNvGraphicFramePr>
          <p:nvPr>
            <p:extLst>
              <p:ext uri="{D42A27DB-BD31-4B8C-83A1-F6EECF244321}">
                <p14:modId xmlns:p14="http://schemas.microsoft.com/office/powerpoint/2010/main" val="1381081940"/>
              </p:ext>
            </p:extLst>
          </p:nvPr>
        </p:nvGraphicFramePr>
        <p:xfrm>
          <a:off x="4515900" y="302930"/>
          <a:ext cx="2530027" cy="2215764"/>
        </p:xfrm>
        <a:graphic>
          <a:graphicData uri="http://schemas.openxmlformats.org/presentationml/2006/ole">
            <mc:AlternateContent xmlns:mc="http://schemas.openxmlformats.org/markup-compatibility/2006">
              <mc:Choice xmlns:v="urn:schemas-microsoft-com:vml" Requires="v">
                <p:oleObj spid="_x0000_s4206" name="Equation" r:id="rId5" imgW="1003300" imgH="876300" progId="Equation.DSMT4">
                  <p:embed/>
                </p:oleObj>
              </mc:Choice>
              <mc:Fallback>
                <p:oleObj name="Equation" r:id="rId5" imgW="1003300" imgH="8763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5900" y="302930"/>
                        <a:ext cx="2530027" cy="2215764"/>
                      </a:xfrm>
                      <a:prstGeom prst="rect">
                        <a:avLst/>
                      </a:prstGeom>
                      <a:noFill/>
                    </p:spPr>
                  </p:pic>
                </p:oleObj>
              </mc:Fallback>
            </mc:AlternateContent>
          </a:graphicData>
        </a:graphic>
      </p:graphicFrame>
      <p:graphicFrame>
        <p:nvGraphicFramePr>
          <p:cNvPr id="9" name="Nesne 8"/>
          <p:cNvGraphicFramePr>
            <a:graphicFrameLocks noChangeAspect="1"/>
          </p:cNvGraphicFramePr>
          <p:nvPr>
            <p:extLst>
              <p:ext uri="{D42A27DB-BD31-4B8C-83A1-F6EECF244321}">
                <p14:modId xmlns:p14="http://schemas.microsoft.com/office/powerpoint/2010/main" val="3984868694"/>
              </p:ext>
            </p:extLst>
          </p:nvPr>
        </p:nvGraphicFramePr>
        <p:xfrm>
          <a:off x="4341997" y="2726370"/>
          <a:ext cx="1895797" cy="1722213"/>
        </p:xfrm>
        <a:graphic>
          <a:graphicData uri="http://schemas.openxmlformats.org/presentationml/2006/ole">
            <mc:AlternateContent xmlns:mc="http://schemas.openxmlformats.org/markup-compatibility/2006">
              <mc:Choice xmlns:v="urn:schemas-microsoft-com:vml" Requires="v">
                <p:oleObj spid="_x0000_s4207" name="Equation" r:id="rId7" imgW="876300" imgH="800100" progId="Equation.DSMT4">
                  <p:embed/>
                </p:oleObj>
              </mc:Choice>
              <mc:Fallback>
                <p:oleObj name="Equation" r:id="rId7" imgW="876300" imgH="8001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1997" y="2726370"/>
                        <a:ext cx="1895797" cy="1722213"/>
                      </a:xfrm>
                      <a:prstGeom prst="rect">
                        <a:avLst/>
                      </a:prstGeom>
                      <a:noFill/>
                    </p:spPr>
                  </p:pic>
                </p:oleObj>
              </mc:Fallback>
            </mc:AlternateContent>
          </a:graphicData>
        </a:graphic>
      </p:graphicFrame>
      <p:sp>
        <p:nvSpPr>
          <p:cNvPr id="1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1" name="Nesne 10"/>
          <p:cNvGraphicFramePr>
            <a:graphicFrameLocks noChangeAspect="1"/>
          </p:cNvGraphicFramePr>
          <p:nvPr>
            <p:extLst>
              <p:ext uri="{D42A27DB-BD31-4B8C-83A1-F6EECF244321}">
                <p14:modId xmlns:p14="http://schemas.microsoft.com/office/powerpoint/2010/main" val="1216836136"/>
              </p:ext>
            </p:extLst>
          </p:nvPr>
        </p:nvGraphicFramePr>
        <p:xfrm>
          <a:off x="4469488" y="4903235"/>
          <a:ext cx="3536611" cy="886096"/>
        </p:xfrm>
        <a:graphic>
          <a:graphicData uri="http://schemas.openxmlformats.org/presentationml/2006/ole">
            <mc:AlternateContent xmlns:mc="http://schemas.openxmlformats.org/markup-compatibility/2006">
              <mc:Choice xmlns:v="urn:schemas-microsoft-com:vml" Requires="v">
                <p:oleObj spid="_x0000_s4208" name="Equation" r:id="rId9" imgW="1435100" imgH="368300" progId="Equation.DSMT4">
                  <p:embed/>
                </p:oleObj>
              </mc:Choice>
              <mc:Fallback>
                <p:oleObj name="Equation" r:id="rId9" imgW="1435100" imgH="36830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69488" y="4903235"/>
                        <a:ext cx="3536611" cy="886096"/>
                      </a:xfrm>
                      <a:prstGeom prst="rect">
                        <a:avLst/>
                      </a:prstGeom>
                      <a:noFill/>
                    </p:spPr>
                  </p:pic>
                </p:oleObj>
              </mc:Fallback>
            </mc:AlternateContent>
          </a:graphicData>
        </a:graphic>
      </p:graphicFrame>
      <p:sp>
        <p:nvSpPr>
          <p:cNvPr id="12" name="Dikdörtgen 11">
            <a:extLst>
              <a:ext uri="{FF2B5EF4-FFF2-40B4-BE49-F238E27FC236}">
                <a16:creationId xmlns:a16="http://schemas.microsoft.com/office/drawing/2014/main" id="{64ED7972-38E4-40AD-9B00-E8C1F6A00972}"/>
              </a:ext>
            </a:extLst>
          </p:cNvPr>
          <p:cNvSpPr/>
          <p:nvPr/>
        </p:nvSpPr>
        <p:spPr>
          <a:xfrm>
            <a:off x="3888992" y="6572291"/>
            <a:ext cx="453006" cy="278054"/>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erbest Form: Şekil 1">
            <a:extLst>
              <a:ext uri="{FF2B5EF4-FFF2-40B4-BE49-F238E27FC236}">
                <a16:creationId xmlns:a16="http://schemas.microsoft.com/office/drawing/2014/main" id="{796A5870-ADB2-46DB-B353-372650642D3F}"/>
              </a:ext>
            </a:extLst>
          </p:cNvPr>
          <p:cNvSpPr/>
          <p:nvPr/>
        </p:nvSpPr>
        <p:spPr>
          <a:xfrm>
            <a:off x="4343400" y="2495550"/>
            <a:ext cx="4206684" cy="4200525"/>
          </a:xfrm>
          <a:custGeom>
            <a:avLst/>
            <a:gdLst>
              <a:gd name="connsiteX0" fmla="*/ 0 w 4206684"/>
              <a:gd name="connsiteY0" fmla="*/ 4200525 h 4200525"/>
              <a:gd name="connsiteX1" fmla="*/ 3895725 w 4206684"/>
              <a:gd name="connsiteY1" fmla="*/ 3600450 h 4200525"/>
              <a:gd name="connsiteX2" fmla="*/ 3790950 w 4206684"/>
              <a:gd name="connsiteY2" fmla="*/ 1028700 h 4200525"/>
              <a:gd name="connsiteX3" fmla="*/ 2390775 w 4206684"/>
              <a:gd name="connsiteY3" fmla="*/ 0 h 4200525"/>
            </a:gdLst>
            <a:ahLst/>
            <a:cxnLst>
              <a:cxn ang="0">
                <a:pos x="connsiteX0" y="connsiteY0"/>
              </a:cxn>
              <a:cxn ang="0">
                <a:pos x="connsiteX1" y="connsiteY1"/>
              </a:cxn>
              <a:cxn ang="0">
                <a:pos x="connsiteX2" y="connsiteY2"/>
              </a:cxn>
              <a:cxn ang="0">
                <a:pos x="connsiteX3" y="connsiteY3"/>
              </a:cxn>
            </a:cxnLst>
            <a:rect l="l" t="t" r="r" b="b"/>
            <a:pathLst>
              <a:path w="4206684" h="4200525">
                <a:moveTo>
                  <a:pt x="0" y="4200525"/>
                </a:moveTo>
                <a:cubicBezTo>
                  <a:pt x="1631950" y="4164806"/>
                  <a:pt x="3263900" y="4129087"/>
                  <a:pt x="3895725" y="3600450"/>
                </a:cubicBezTo>
                <a:cubicBezTo>
                  <a:pt x="4527550" y="3071813"/>
                  <a:pt x="4041775" y="1628775"/>
                  <a:pt x="3790950" y="1028700"/>
                </a:cubicBezTo>
                <a:cubicBezTo>
                  <a:pt x="3540125" y="428625"/>
                  <a:pt x="2965450" y="214312"/>
                  <a:pt x="2390775" y="0"/>
                </a:cubicBezTo>
              </a:path>
            </a:pathLst>
          </a:custGeom>
          <a:noFill/>
          <a:ln w="19050">
            <a:solidFill>
              <a:srgbClr val="7030A0"/>
            </a:solidFill>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570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Modified</a:t>
            </a:r>
            <a:r>
              <a:rPr lang="tr-TR" dirty="0"/>
              <a:t> </a:t>
            </a:r>
            <a:r>
              <a:rPr lang="tr-TR" dirty="0" err="1"/>
              <a:t>Levenberg</a:t>
            </a:r>
            <a:r>
              <a:rPr lang="tr-TR" dirty="0"/>
              <a:t> </a:t>
            </a:r>
            <a:r>
              <a:rPr lang="tr-TR" dirty="0" err="1"/>
              <a:t>Marquardt</a:t>
            </a:r>
            <a:r>
              <a:rPr lang="tr-TR" dirty="0"/>
              <a:t> </a:t>
            </a:r>
            <a:r>
              <a:rPr lang="tr-TR" dirty="0" err="1"/>
              <a:t>Algorithm</a:t>
            </a:r>
            <a:endParaRPr lang="tr-TR" dirty="0"/>
          </a:p>
        </p:txBody>
      </p:sp>
      <p:graphicFrame>
        <p:nvGraphicFramePr>
          <p:cNvPr id="5" name="Nesne 4"/>
          <p:cNvGraphicFramePr>
            <a:graphicFrameLocks noChangeAspect="1"/>
          </p:cNvGraphicFramePr>
          <p:nvPr>
            <p:extLst>
              <p:ext uri="{D42A27DB-BD31-4B8C-83A1-F6EECF244321}">
                <p14:modId xmlns:p14="http://schemas.microsoft.com/office/powerpoint/2010/main" val="1628707600"/>
              </p:ext>
            </p:extLst>
          </p:nvPr>
        </p:nvGraphicFramePr>
        <p:xfrm>
          <a:off x="718055" y="2636613"/>
          <a:ext cx="7837157" cy="1553919"/>
        </p:xfrm>
        <a:graphic>
          <a:graphicData uri="http://schemas.openxmlformats.org/presentationml/2006/ole">
            <mc:AlternateContent xmlns:mc="http://schemas.openxmlformats.org/markup-compatibility/2006">
              <mc:Choice xmlns:v="urn:schemas-microsoft-com:vml" Requires="v">
                <p:oleObj spid="_x0000_s5175" name="Equation" r:id="rId3" imgW="2209800" imgH="444500" progId="Equation.DSMT4">
                  <p:embed/>
                </p:oleObj>
              </mc:Choice>
              <mc:Fallback>
                <p:oleObj name="Equation" r:id="rId3" imgW="2209800" imgH="4445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055" y="2636613"/>
                        <a:ext cx="7837157" cy="1553919"/>
                      </a:xfrm>
                      <a:prstGeom prst="rect">
                        <a:avLst/>
                      </a:prstGeom>
                      <a:noFill/>
                    </p:spPr>
                  </p:pic>
                </p:oleObj>
              </mc:Fallback>
            </mc:AlternateContent>
          </a:graphicData>
        </a:graphic>
      </p:graphicFrame>
      <p:graphicFrame>
        <p:nvGraphicFramePr>
          <p:cNvPr id="7" name="Nesne 6"/>
          <p:cNvGraphicFramePr>
            <a:graphicFrameLocks noChangeAspect="1"/>
          </p:cNvGraphicFramePr>
          <p:nvPr>
            <p:extLst>
              <p:ext uri="{D42A27DB-BD31-4B8C-83A1-F6EECF244321}">
                <p14:modId xmlns:p14="http://schemas.microsoft.com/office/powerpoint/2010/main" val="2313598580"/>
              </p:ext>
            </p:extLst>
          </p:nvPr>
        </p:nvGraphicFramePr>
        <p:xfrm>
          <a:off x="925620" y="4774506"/>
          <a:ext cx="3704272" cy="1138240"/>
        </p:xfrm>
        <a:graphic>
          <a:graphicData uri="http://schemas.openxmlformats.org/presentationml/2006/ole">
            <mc:AlternateContent xmlns:mc="http://schemas.openxmlformats.org/markup-compatibility/2006">
              <mc:Choice xmlns:v="urn:schemas-microsoft-com:vml" Requires="v">
                <p:oleObj spid="_x0000_s5176" name="Equation" r:id="rId5" imgW="1193800" imgH="368300" progId="Equation.DSMT4">
                  <p:embed/>
                </p:oleObj>
              </mc:Choice>
              <mc:Fallback>
                <p:oleObj name="Equation" r:id="rId5" imgW="1193800" imgH="3683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5620" y="4774506"/>
                        <a:ext cx="3704272" cy="1138240"/>
                      </a:xfrm>
                      <a:prstGeom prst="rect">
                        <a:avLst/>
                      </a:prstGeom>
                      <a:noFill/>
                    </p:spPr>
                  </p:pic>
                </p:oleObj>
              </mc:Fallback>
            </mc:AlternateContent>
          </a:graphicData>
        </a:graphic>
      </p:graphicFrame>
      <p:sp>
        <p:nvSpPr>
          <p:cNvPr id="3" name="Konuşma Balonu: Köşeleri Yuvarlanmış Dikdörtgen 2">
            <a:extLst>
              <a:ext uri="{FF2B5EF4-FFF2-40B4-BE49-F238E27FC236}">
                <a16:creationId xmlns:a16="http://schemas.microsoft.com/office/drawing/2014/main" id="{829BDC6C-2226-415F-BDF4-246671D24EE1}"/>
              </a:ext>
            </a:extLst>
          </p:cNvPr>
          <p:cNvSpPr/>
          <p:nvPr/>
        </p:nvSpPr>
        <p:spPr>
          <a:xfrm>
            <a:off x="2609850" y="1690689"/>
            <a:ext cx="4762500" cy="945924"/>
          </a:xfrm>
          <a:prstGeom prst="wedgeRoundRectCallout">
            <a:avLst>
              <a:gd name="adj1" fmla="val -33033"/>
              <a:gd name="adj2" fmla="val 745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t>Real </a:t>
            </a:r>
            <a:r>
              <a:rPr lang="tr-TR" sz="2400" dirty="0" err="1"/>
              <a:t>parameter</a:t>
            </a:r>
            <a:r>
              <a:rPr lang="tr-TR" sz="2400" dirty="0"/>
              <a:t> </a:t>
            </a:r>
            <a:r>
              <a:rPr lang="tr-TR" sz="2400" dirty="0" err="1"/>
              <a:t>vector</a:t>
            </a:r>
            <a:r>
              <a:rPr lang="tr-TR" sz="2400" dirty="0"/>
              <a:t> </a:t>
            </a:r>
            <a:r>
              <a:rPr lang="tr-TR" sz="2400" dirty="0" err="1"/>
              <a:t>dimension</a:t>
            </a:r>
            <a:r>
              <a:rPr lang="tr-TR" sz="2400" dirty="0"/>
              <a:t> is </a:t>
            </a:r>
            <a:r>
              <a:rPr lang="tr-TR" sz="2400" dirty="0" err="1"/>
              <a:t>the</a:t>
            </a:r>
            <a:r>
              <a:rPr lang="tr-TR" sz="2400" dirty="0"/>
              <a:t> </a:t>
            </a:r>
            <a:r>
              <a:rPr lang="tr-TR" sz="2400" dirty="0" err="1"/>
              <a:t>same</a:t>
            </a:r>
            <a:r>
              <a:rPr lang="tr-TR" sz="2400" dirty="0"/>
              <a:t>, </a:t>
            </a:r>
            <a:r>
              <a:rPr lang="tr-TR" sz="2400" dirty="0" err="1"/>
              <a:t>i.e</a:t>
            </a:r>
            <a:r>
              <a:rPr lang="tr-TR" sz="2400" dirty="0"/>
              <a:t>. </a:t>
            </a:r>
            <a:r>
              <a:rPr lang="tr-TR" sz="2400" i="1" dirty="0"/>
              <a:t>N</a:t>
            </a:r>
            <a:endParaRPr lang="en-US" sz="2400" i="1" dirty="0"/>
          </a:p>
        </p:txBody>
      </p:sp>
    </p:spTree>
    <p:extLst>
      <p:ext uri="{BB962C8B-B14F-4D97-AF65-F5344CB8AC3E}">
        <p14:creationId xmlns:p14="http://schemas.microsoft.com/office/powerpoint/2010/main" val="2592090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Multiple</a:t>
            </a:r>
            <a:r>
              <a:rPr lang="tr-TR" dirty="0"/>
              <a:t> </a:t>
            </a:r>
            <a:r>
              <a:rPr lang="tr-TR" dirty="0" err="1"/>
              <a:t>Dataset</a:t>
            </a:r>
            <a:r>
              <a:rPr lang="tr-TR" dirty="0"/>
              <a:t> Learning</a:t>
            </a:r>
          </a:p>
        </p:txBody>
      </p:sp>
      <p:sp>
        <p:nvSpPr>
          <p:cNvPr id="3" name="İçerik Yer Tutucusu 2"/>
          <p:cNvSpPr>
            <a:spLocks noGrp="1"/>
          </p:cNvSpPr>
          <p:nvPr>
            <p:ph idx="1"/>
          </p:nvPr>
        </p:nvSpPr>
        <p:spPr/>
        <p:txBody>
          <a:bodyPr>
            <a:normAutofit/>
          </a:bodyPr>
          <a:lstStyle/>
          <a:p>
            <a:pPr algn="just"/>
            <a:r>
              <a:rPr lang="en-US" dirty="0"/>
              <a:t>Can a neural network learn multiple datasets simultaneously?</a:t>
            </a:r>
          </a:p>
          <a:p>
            <a:pPr algn="just"/>
            <a:r>
              <a:rPr lang="en-US" dirty="0"/>
              <a:t>Consider simple problem: Each dataset has the same input vectors but different target output values.</a:t>
            </a:r>
          </a:p>
          <a:p>
            <a:pPr algn="just"/>
            <a:r>
              <a:rPr lang="en-US" dirty="0"/>
              <a:t>Find a masked NN such that each one of the datasets are learned for a particularly selected mask.</a:t>
            </a:r>
          </a:p>
        </p:txBody>
      </p:sp>
    </p:spTree>
    <p:extLst>
      <p:ext uri="{BB962C8B-B14F-4D97-AF65-F5344CB8AC3E}">
        <p14:creationId xmlns:p14="http://schemas.microsoft.com/office/powerpoint/2010/main" val="818672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99147" y="112195"/>
            <a:ext cx="8731679" cy="6884064"/>
          </a:xfrm>
          <a:prstGeom prst="rect">
            <a:avLst/>
          </a:prstGeom>
        </p:spPr>
        <p:txBody>
          <a:bodyPr wrap="square">
            <a:spAutoFit/>
          </a:bodyPr>
          <a:lstStyle/>
          <a:p>
            <a:pPr algn="just">
              <a:lnSpc>
                <a:spcPts val="2400"/>
              </a:lnSpc>
            </a:pPr>
            <a:r>
              <a:rPr lang="en-US" sz="3200" b="1" dirty="0">
                <a:latin typeface="Times New Roman" panose="02020603050405020304" pitchFamily="18" charset="0"/>
              </a:rPr>
              <a:t>Algorithm</a:t>
            </a:r>
            <a:r>
              <a:rPr lang="en-US" sz="3200" dirty="0">
                <a:latin typeface="Times New Roman" panose="02020603050405020304" pitchFamily="18" charset="0"/>
              </a:rPr>
              <a:t> 2</a:t>
            </a:r>
          </a:p>
          <a:p>
            <a:pPr algn="just">
              <a:lnSpc>
                <a:spcPts val="2400"/>
              </a:lnSpc>
            </a:pPr>
            <a:r>
              <a:rPr lang="en-US" sz="2400" dirty="0">
                <a:latin typeface="Times New Roman" panose="02020603050405020304" pitchFamily="18" charset="0"/>
              </a:rPr>
              <a:t>1	:</a:t>
            </a:r>
            <a:r>
              <a:rPr lang="en-US" sz="3200" i="1" dirty="0">
                <a:latin typeface="Times New Roman" panose="02020603050405020304" pitchFamily="18" charset="0"/>
              </a:rPr>
              <a:t> t</a:t>
            </a:r>
            <a:r>
              <a:rPr lang="en-US" sz="2400" b="1" dirty="0">
                <a:latin typeface="Courier New" panose="02070309020205020404" pitchFamily="49" charset="0"/>
              </a:rPr>
              <a:t>=1;</a:t>
            </a:r>
          </a:p>
          <a:p>
            <a:pPr algn="just">
              <a:lnSpc>
                <a:spcPts val="2400"/>
              </a:lnSpc>
            </a:pPr>
            <a:r>
              <a:rPr lang="en-US" sz="2400" dirty="0">
                <a:latin typeface="Times New Roman" panose="02020603050405020304" pitchFamily="18" charset="0"/>
              </a:rPr>
              <a:t>2	:</a:t>
            </a:r>
            <a:r>
              <a:rPr lang="en-US" sz="3200" i="1" dirty="0">
                <a:latin typeface="Times New Roman" panose="02020603050405020304" pitchFamily="18" charset="0"/>
              </a:rPr>
              <a:t> </a:t>
            </a:r>
            <a:r>
              <a:rPr lang="en-US" sz="2400" i="1" dirty="0">
                <a:latin typeface="Times New Roman" panose="02020603050405020304" pitchFamily="18" charset="0"/>
              </a:rPr>
              <a:t>L</a:t>
            </a:r>
            <a:r>
              <a:rPr lang="en-US" sz="2400" b="1" dirty="0">
                <a:latin typeface="Courier New" panose="02070309020205020404" pitchFamily="49" charset="0"/>
              </a:rPr>
              <a:t>=</a:t>
            </a:r>
            <a:r>
              <a:rPr lang="en-US" sz="2400" b="1" dirty="0" err="1">
                <a:latin typeface="Courier New" panose="02070309020205020404" pitchFamily="49" charset="0"/>
              </a:rPr>
              <a:t>Inf</a:t>
            </a:r>
            <a:r>
              <a:rPr lang="en-US" sz="2400" b="1" dirty="0">
                <a:latin typeface="Courier New" panose="02070309020205020404" pitchFamily="49" charset="0"/>
              </a:rPr>
              <a:t>;</a:t>
            </a:r>
          </a:p>
          <a:p>
            <a:pPr algn="just">
              <a:lnSpc>
                <a:spcPts val="2400"/>
              </a:lnSpc>
            </a:pPr>
            <a:r>
              <a:rPr lang="en-US" sz="2400" dirty="0">
                <a:latin typeface="Times New Roman" panose="02020603050405020304" pitchFamily="18" charset="0"/>
              </a:rPr>
              <a:t>3	:</a:t>
            </a:r>
            <a:r>
              <a:rPr lang="en-US" sz="3200" i="1" dirty="0">
                <a:latin typeface="Times New Roman" panose="02020603050405020304" pitchFamily="18" charset="0"/>
              </a:rPr>
              <a:t> </a:t>
            </a:r>
            <a:r>
              <a:rPr lang="en-US" sz="2400" i="1" dirty="0">
                <a:solidFill>
                  <a:srgbClr val="000000"/>
                </a:solidFill>
                <a:latin typeface="Symbol" panose="05050102010706020507" pitchFamily="18" charset="2"/>
              </a:rPr>
              <a:t>m</a:t>
            </a:r>
            <a:r>
              <a:rPr lang="en-US" sz="2400" b="1" i="1" dirty="0">
                <a:solidFill>
                  <a:srgbClr val="000000"/>
                </a:solidFill>
                <a:latin typeface="Courier New" panose="02070309020205020404" pitchFamily="49" charset="0"/>
              </a:rPr>
              <a:t>=</a:t>
            </a:r>
            <a:r>
              <a:rPr lang="en-US" sz="2400" b="1" dirty="0">
                <a:solidFill>
                  <a:srgbClr val="000000"/>
                </a:solidFill>
                <a:latin typeface="Courier New" panose="02070309020205020404" pitchFamily="49" charset="0"/>
              </a:rPr>
              <a:t>1</a:t>
            </a:r>
            <a:r>
              <a:rPr lang="en-US" sz="2400" dirty="0">
                <a:solidFill>
                  <a:srgbClr val="000000"/>
                </a:solidFill>
                <a:latin typeface="Times New Roman" panose="02020603050405020304" pitchFamily="18" charset="0"/>
              </a:rPr>
              <a:t>;</a:t>
            </a:r>
          </a:p>
          <a:p>
            <a:pPr algn="just">
              <a:lnSpc>
                <a:spcPts val="2400"/>
              </a:lnSpc>
            </a:pPr>
            <a:r>
              <a:rPr lang="en-US" sz="2400" dirty="0">
                <a:latin typeface="Times New Roman" panose="02020603050405020304" pitchFamily="18" charset="0"/>
              </a:rPr>
              <a:t>4	:</a:t>
            </a:r>
            <a:r>
              <a:rPr lang="en-US" sz="3200" i="1" dirty="0">
                <a:latin typeface="Times New Roman" panose="02020603050405020304" pitchFamily="18" charset="0"/>
              </a:rPr>
              <a:t> </a:t>
            </a:r>
            <a:r>
              <a:rPr lang="en-US" sz="2400" b="1" dirty="0" err="1">
                <a:latin typeface="Courier New" panose="02070309020205020404" pitchFamily="49" charset="0"/>
              </a:rPr>
              <a:t>PerformanceLevel</a:t>
            </a:r>
            <a:r>
              <a:rPr lang="en-US" sz="2400" b="1" dirty="0">
                <a:latin typeface="Courier New" panose="02070309020205020404" pitchFamily="49" charset="0"/>
              </a:rPr>
              <a:t> = </a:t>
            </a:r>
            <a:r>
              <a:rPr lang="en-US" sz="2400" b="1" dirty="0" err="1">
                <a:latin typeface="Courier New" panose="02070309020205020404" pitchFamily="49" charset="0"/>
              </a:rPr>
              <a:t>ChooseLevel</a:t>
            </a:r>
            <a:r>
              <a:rPr lang="en-US" sz="2400" b="1" dirty="0">
                <a:latin typeface="Courier New" panose="02070309020205020404" pitchFamily="49" charset="0"/>
              </a:rPr>
              <a:t>;</a:t>
            </a:r>
          </a:p>
          <a:p>
            <a:pPr algn="just">
              <a:lnSpc>
                <a:spcPts val="2400"/>
              </a:lnSpc>
            </a:pPr>
            <a:r>
              <a:rPr lang="en-US" sz="2400" dirty="0">
                <a:latin typeface="Times New Roman" panose="02020603050405020304" pitchFamily="18" charset="0"/>
              </a:rPr>
              <a:t>5	:</a:t>
            </a:r>
            <a:r>
              <a:rPr lang="en-US" sz="3200" i="1" dirty="0">
                <a:latin typeface="Times New Roman" panose="02020603050405020304" pitchFamily="18" charset="0"/>
              </a:rPr>
              <a:t> </a:t>
            </a:r>
            <a:r>
              <a:rPr lang="en-US" sz="2400" b="1" dirty="0" err="1">
                <a:solidFill>
                  <a:srgbClr val="000000"/>
                </a:solidFill>
                <a:latin typeface="Courier New" panose="02070309020205020404" pitchFamily="49" charset="0"/>
              </a:rPr>
              <a:t>SetNeuralNetwork</a:t>
            </a:r>
            <a:endParaRPr lang="en-US" sz="2400" b="1" dirty="0">
              <a:solidFill>
                <a:srgbClr val="000000"/>
              </a:solidFill>
              <a:latin typeface="Courier New" panose="02070309020205020404" pitchFamily="49" charset="0"/>
            </a:endParaRPr>
          </a:p>
          <a:p>
            <a:pPr algn="just">
              <a:lnSpc>
                <a:spcPts val="2400"/>
              </a:lnSpc>
            </a:pPr>
            <a:r>
              <a:rPr lang="en-US" sz="2400" dirty="0">
                <a:latin typeface="Times New Roman" panose="02020603050405020304" pitchFamily="18" charset="0"/>
              </a:rPr>
              <a:t>6	:</a:t>
            </a:r>
            <a:r>
              <a:rPr lang="en-US" sz="3200" i="1" dirty="0">
                <a:latin typeface="Times New Roman" panose="02020603050405020304" pitchFamily="18" charset="0"/>
              </a:rPr>
              <a:t> </a:t>
            </a:r>
            <a:r>
              <a:rPr lang="en-US" sz="2400" b="1" dirty="0" err="1">
                <a:solidFill>
                  <a:srgbClr val="FF0000"/>
                </a:solidFill>
                <a:latin typeface="Courier New" panose="02070309020205020404" pitchFamily="49" charset="0"/>
              </a:rPr>
              <a:t>SetMaskVectors</a:t>
            </a:r>
            <a:endParaRPr lang="en-US" sz="2400" b="1" dirty="0">
              <a:solidFill>
                <a:srgbClr val="FF0000"/>
              </a:solidFill>
              <a:latin typeface="Courier New" panose="02070309020205020404" pitchFamily="49" charset="0"/>
            </a:endParaRPr>
          </a:p>
          <a:p>
            <a:pPr algn="just">
              <a:lnSpc>
                <a:spcPts val="2400"/>
              </a:lnSpc>
            </a:pPr>
            <a:r>
              <a:rPr lang="en-US" sz="2400" dirty="0">
                <a:latin typeface="Times New Roman" panose="02020603050405020304" pitchFamily="18" charset="0"/>
              </a:rPr>
              <a:t>7	:</a:t>
            </a:r>
            <a:r>
              <a:rPr lang="en-US" sz="3200" i="1" dirty="0">
                <a:latin typeface="Times New Roman" panose="02020603050405020304" pitchFamily="18" charset="0"/>
              </a:rPr>
              <a:t> </a:t>
            </a:r>
            <a:r>
              <a:rPr lang="en-US" sz="2400" b="1" dirty="0">
                <a:solidFill>
                  <a:srgbClr val="0000CC"/>
                </a:solidFill>
                <a:latin typeface="Courier New" panose="02070309020205020404" pitchFamily="49" charset="0"/>
              </a:rPr>
              <a:t>while </a:t>
            </a:r>
            <a:r>
              <a:rPr lang="en-US" sz="2400" i="1" dirty="0">
                <a:solidFill>
                  <a:srgbClr val="0000CC"/>
                </a:solidFill>
                <a:latin typeface="Times New Roman" panose="02020603050405020304" pitchFamily="18" charset="0"/>
              </a:rPr>
              <a:t>L</a:t>
            </a:r>
            <a:r>
              <a:rPr lang="en-US" sz="2400" b="1" dirty="0">
                <a:solidFill>
                  <a:srgbClr val="0000CC"/>
                </a:solidFill>
                <a:latin typeface="Times New Roman" panose="02020603050405020304" pitchFamily="18" charset="0"/>
              </a:rPr>
              <a:t> </a:t>
            </a:r>
            <a:r>
              <a:rPr lang="en-US" sz="2400" b="1" dirty="0">
                <a:solidFill>
                  <a:srgbClr val="0000CC"/>
                </a:solidFill>
                <a:latin typeface="Courier New" panose="02070309020205020404" pitchFamily="49" charset="0"/>
              </a:rPr>
              <a:t>&gt; </a:t>
            </a:r>
            <a:r>
              <a:rPr lang="en-US" sz="2400" b="1" dirty="0" err="1">
                <a:solidFill>
                  <a:srgbClr val="0000CC"/>
                </a:solidFill>
                <a:latin typeface="Courier New" panose="02070309020205020404" pitchFamily="49" charset="0"/>
              </a:rPr>
              <a:t>PerformanceLevel</a:t>
            </a:r>
            <a:endParaRPr lang="en-US" sz="2400" b="1" dirty="0">
              <a:solidFill>
                <a:srgbClr val="0000CC"/>
              </a:solidFill>
              <a:latin typeface="Courier New" panose="02070309020205020404" pitchFamily="49" charset="0"/>
            </a:endParaRPr>
          </a:p>
          <a:p>
            <a:pPr algn="just">
              <a:lnSpc>
                <a:spcPts val="2400"/>
              </a:lnSpc>
            </a:pPr>
            <a:r>
              <a:rPr lang="en-US" sz="2400" dirty="0">
                <a:latin typeface="Times New Roman" panose="02020603050405020304" pitchFamily="18" charset="0"/>
              </a:rPr>
              <a:t>8	:</a:t>
            </a:r>
            <a:r>
              <a:rPr lang="en-US" sz="3200" i="1" dirty="0">
                <a:latin typeface="Times New Roman" panose="02020603050405020304" pitchFamily="18" charset="0"/>
              </a:rPr>
              <a:t> </a:t>
            </a:r>
            <a:r>
              <a:rPr lang="en-US" sz="2400" b="1" dirty="0">
                <a:latin typeface="Courier New" panose="02070309020205020404" pitchFamily="49" charset="0"/>
              </a:rPr>
              <a:t>  </a:t>
            </a:r>
            <a:r>
              <a:rPr lang="en-US" sz="2400" b="1" dirty="0">
                <a:latin typeface="Times New Roman" panose="02020603050405020304" pitchFamily="18" charset="0"/>
              </a:rPr>
              <a:t>E</a:t>
            </a:r>
            <a:r>
              <a:rPr lang="en-US" sz="2400" b="1" baseline="-25000" dirty="0">
                <a:latin typeface="Times New Roman" panose="02020603050405020304" pitchFamily="18" charset="0"/>
              </a:rPr>
              <a:t>F</a:t>
            </a:r>
            <a:r>
              <a:rPr lang="en-US" sz="2400" b="1" dirty="0">
                <a:latin typeface="Times New Roman" panose="02020603050405020304" pitchFamily="18" charset="0"/>
              </a:rPr>
              <a:t> </a:t>
            </a:r>
            <a:r>
              <a:rPr lang="en-US" sz="2400" b="1" dirty="0">
                <a:latin typeface="Courier New" panose="02070309020205020404" pitchFamily="49" charset="0"/>
              </a:rPr>
              <a:t>=</a:t>
            </a:r>
            <a:r>
              <a:rPr lang="en-US" sz="2400" b="1" dirty="0">
                <a:latin typeface="Times New Roman" panose="02020603050405020304" pitchFamily="18" charset="0"/>
              </a:rPr>
              <a:t> </a:t>
            </a:r>
            <a:r>
              <a:rPr lang="en-US" sz="2400" b="1" dirty="0">
                <a:latin typeface="Courier New" panose="02070309020205020404" pitchFamily="49" charset="0"/>
              </a:rPr>
              <a:t>[];</a:t>
            </a:r>
          </a:p>
          <a:p>
            <a:pPr algn="just">
              <a:lnSpc>
                <a:spcPts val="2400"/>
              </a:lnSpc>
            </a:pPr>
            <a:r>
              <a:rPr lang="en-US" sz="2400" dirty="0">
                <a:latin typeface="Times New Roman" panose="02020603050405020304" pitchFamily="18" charset="0"/>
              </a:rPr>
              <a:t>9	:</a:t>
            </a:r>
            <a:r>
              <a:rPr lang="en-US" sz="3200" i="1" dirty="0">
                <a:latin typeface="Times New Roman" panose="02020603050405020304" pitchFamily="18" charset="0"/>
              </a:rPr>
              <a:t> </a:t>
            </a:r>
            <a:r>
              <a:rPr lang="en-US" sz="2400" b="1" dirty="0">
                <a:latin typeface="Courier New" panose="02070309020205020404" pitchFamily="49" charset="0"/>
              </a:rPr>
              <a:t>  </a:t>
            </a:r>
            <a:r>
              <a:rPr lang="en-US" sz="2400" b="1" dirty="0">
                <a:latin typeface="Times New Roman" panose="02020603050405020304" pitchFamily="18" charset="0"/>
              </a:rPr>
              <a:t>J</a:t>
            </a:r>
            <a:r>
              <a:rPr lang="en-US" sz="2400" b="1" baseline="-25000" dirty="0">
                <a:latin typeface="Times New Roman" panose="02020603050405020304" pitchFamily="18" charset="0"/>
              </a:rPr>
              <a:t>F</a:t>
            </a:r>
            <a:r>
              <a:rPr lang="en-US" sz="2400" b="1" dirty="0">
                <a:latin typeface="Times New Roman" panose="02020603050405020304" pitchFamily="18" charset="0"/>
              </a:rPr>
              <a:t>  </a:t>
            </a:r>
            <a:r>
              <a:rPr lang="en-US" sz="2400" b="1" dirty="0">
                <a:latin typeface="Courier New" panose="02070309020205020404" pitchFamily="49" charset="0"/>
              </a:rPr>
              <a:t>= [];</a:t>
            </a:r>
          </a:p>
          <a:p>
            <a:pPr algn="just">
              <a:lnSpc>
                <a:spcPts val="2400"/>
              </a:lnSpc>
            </a:pPr>
            <a:r>
              <a:rPr lang="en-US" sz="2400" dirty="0">
                <a:latin typeface="Times New Roman" panose="02020603050405020304" pitchFamily="18" charset="0"/>
              </a:rPr>
              <a:t>10	:</a:t>
            </a:r>
            <a:r>
              <a:rPr lang="en-US" sz="3200" i="1" dirty="0">
                <a:latin typeface="Times New Roman" panose="02020603050405020304" pitchFamily="18" charset="0"/>
              </a:rPr>
              <a:t> </a:t>
            </a:r>
            <a:r>
              <a:rPr lang="en-US" sz="2400" b="1" dirty="0">
                <a:solidFill>
                  <a:srgbClr val="006600"/>
                </a:solidFill>
                <a:latin typeface="Courier New" panose="02070309020205020404" pitchFamily="49" charset="0"/>
              </a:rPr>
              <a:t>  % Dataset loop</a:t>
            </a:r>
          </a:p>
          <a:p>
            <a:pPr algn="just">
              <a:lnSpc>
                <a:spcPts val="2400"/>
              </a:lnSpc>
            </a:pPr>
            <a:r>
              <a:rPr lang="en-US" sz="2400" dirty="0">
                <a:latin typeface="Times New Roman" panose="02020603050405020304" pitchFamily="18" charset="0"/>
              </a:rPr>
              <a:t>11	:</a:t>
            </a:r>
            <a:r>
              <a:rPr lang="en-US" sz="3200" i="1" dirty="0">
                <a:latin typeface="Times New Roman" panose="02020603050405020304" pitchFamily="18" charset="0"/>
              </a:rPr>
              <a:t> </a:t>
            </a:r>
            <a:r>
              <a:rPr lang="en-US" sz="2400" b="1" dirty="0">
                <a:latin typeface="Courier New" panose="02070309020205020404" pitchFamily="49" charset="0"/>
              </a:rPr>
              <a:t>  </a:t>
            </a:r>
            <a:r>
              <a:rPr lang="en-US" sz="2400" b="1" dirty="0">
                <a:solidFill>
                  <a:srgbClr val="0000CC"/>
                </a:solidFill>
                <a:latin typeface="Courier New" panose="02070309020205020404" pitchFamily="49" charset="0"/>
              </a:rPr>
              <a:t>for </a:t>
            </a:r>
            <a:r>
              <a:rPr lang="en-US" sz="2400" i="1" dirty="0">
                <a:solidFill>
                  <a:srgbClr val="FF0000"/>
                </a:solidFill>
                <a:latin typeface="Times New Roman" panose="02020603050405020304" pitchFamily="18" charset="0"/>
              </a:rPr>
              <a:t>d</a:t>
            </a:r>
            <a:r>
              <a:rPr lang="en-US" sz="2400" b="1" dirty="0">
                <a:solidFill>
                  <a:srgbClr val="FF0000"/>
                </a:solidFill>
                <a:latin typeface="Times New Roman" panose="02020603050405020304" pitchFamily="18" charset="0"/>
              </a:rPr>
              <a:t> =</a:t>
            </a:r>
            <a:r>
              <a:rPr lang="en-US" sz="2400" b="1" dirty="0">
                <a:solidFill>
                  <a:srgbClr val="FF0000"/>
                </a:solidFill>
                <a:latin typeface="Courier New" panose="02070309020205020404" pitchFamily="49" charset="0"/>
              </a:rPr>
              <a:t> </a:t>
            </a:r>
            <a:r>
              <a:rPr lang="en-US" sz="2400" dirty="0">
                <a:solidFill>
                  <a:srgbClr val="FF0000"/>
                </a:solidFill>
                <a:latin typeface="Times New Roman" panose="02020603050405020304" pitchFamily="18" charset="0"/>
              </a:rPr>
              <a:t>1 to </a:t>
            </a:r>
            <a:r>
              <a:rPr lang="en-US" sz="2400" i="1" dirty="0">
                <a:solidFill>
                  <a:srgbClr val="FF0000"/>
                </a:solidFill>
                <a:latin typeface="Times New Roman" panose="02020603050405020304" pitchFamily="18" charset="0"/>
              </a:rPr>
              <a:t>D</a:t>
            </a:r>
            <a:endParaRPr lang="en-US" sz="2400" b="1" dirty="0">
              <a:solidFill>
                <a:srgbClr val="FF0000"/>
              </a:solidFill>
              <a:latin typeface="Courier New" panose="02070309020205020404" pitchFamily="49" charset="0"/>
            </a:endParaRPr>
          </a:p>
          <a:p>
            <a:pPr algn="just">
              <a:lnSpc>
                <a:spcPts val="2400"/>
              </a:lnSpc>
            </a:pPr>
            <a:r>
              <a:rPr lang="en-US" sz="2400" dirty="0">
                <a:latin typeface="Times New Roman" panose="02020603050405020304" pitchFamily="18" charset="0"/>
              </a:rPr>
              <a:t>12	:</a:t>
            </a:r>
            <a:r>
              <a:rPr lang="en-US" sz="3200" i="1" dirty="0">
                <a:latin typeface="Times New Roman" panose="02020603050405020304" pitchFamily="18" charset="0"/>
              </a:rPr>
              <a:t> </a:t>
            </a:r>
            <a:r>
              <a:rPr lang="en-US" sz="2400" b="1" dirty="0">
                <a:latin typeface="Courier New" panose="02070309020205020404" pitchFamily="49" charset="0"/>
              </a:rPr>
              <a:t>    </a:t>
            </a:r>
            <a:r>
              <a:rPr lang="en-US" sz="2400" b="1" dirty="0">
                <a:solidFill>
                  <a:srgbClr val="006600"/>
                </a:solidFill>
                <a:latin typeface="Courier New" panose="02070309020205020404" pitchFamily="49" charset="0"/>
              </a:rPr>
              <a:t>% Pattern loop</a:t>
            </a:r>
          </a:p>
          <a:p>
            <a:pPr algn="just">
              <a:lnSpc>
                <a:spcPts val="2400"/>
              </a:lnSpc>
            </a:pPr>
            <a:r>
              <a:rPr lang="en-US" sz="2400" dirty="0">
                <a:latin typeface="Times New Roman" panose="02020603050405020304" pitchFamily="18" charset="0"/>
              </a:rPr>
              <a:t>13	:</a:t>
            </a:r>
            <a:r>
              <a:rPr lang="en-US" sz="3200" i="1" dirty="0">
                <a:latin typeface="Times New Roman" panose="02020603050405020304" pitchFamily="18" charset="0"/>
              </a:rPr>
              <a:t> </a:t>
            </a:r>
            <a:r>
              <a:rPr lang="en-US" sz="2400" b="1" dirty="0">
                <a:latin typeface="Courier New" panose="02070309020205020404" pitchFamily="49" charset="0"/>
              </a:rPr>
              <a:t>    </a:t>
            </a:r>
            <a:r>
              <a:rPr lang="en-US" sz="2400" b="1" dirty="0">
                <a:solidFill>
                  <a:srgbClr val="0000CC"/>
                </a:solidFill>
                <a:latin typeface="Courier New" panose="02070309020205020404" pitchFamily="49" charset="0"/>
              </a:rPr>
              <a:t>for </a:t>
            </a:r>
            <a:r>
              <a:rPr lang="en-US" sz="2400" i="1" dirty="0">
                <a:solidFill>
                  <a:srgbClr val="0000CC"/>
                </a:solidFill>
                <a:latin typeface="Times New Roman" panose="02020603050405020304" pitchFamily="18" charset="0"/>
              </a:rPr>
              <a:t>p </a:t>
            </a:r>
            <a:r>
              <a:rPr lang="en-US" sz="2400" b="1" dirty="0">
                <a:solidFill>
                  <a:srgbClr val="0000CC"/>
                </a:solidFill>
                <a:latin typeface="Times New Roman" panose="02020603050405020304" pitchFamily="18" charset="0"/>
              </a:rPr>
              <a:t>= </a:t>
            </a:r>
            <a:r>
              <a:rPr lang="en-US" sz="2400" dirty="0">
                <a:solidFill>
                  <a:srgbClr val="0000CC"/>
                </a:solidFill>
                <a:latin typeface="Times New Roman" panose="02020603050405020304" pitchFamily="18" charset="0"/>
              </a:rPr>
              <a:t>1 to </a:t>
            </a:r>
            <a:r>
              <a:rPr lang="en-US" sz="2400" i="1" dirty="0" err="1">
                <a:solidFill>
                  <a:srgbClr val="FF0000"/>
                </a:solidFill>
                <a:latin typeface="Times New Roman" panose="02020603050405020304" pitchFamily="18" charset="0"/>
              </a:rPr>
              <a:t>P</a:t>
            </a:r>
            <a:r>
              <a:rPr lang="en-US" sz="2400" i="1" baseline="-25000" dirty="0" err="1">
                <a:solidFill>
                  <a:srgbClr val="FF0000"/>
                </a:solidFill>
                <a:latin typeface="Times New Roman" panose="02020603050405020304" pitchFamily="18" charset="0"/>
              </a:rPr>
              <a:t>d</a:t>
            </a:r>
            <a:endParaRPr lang="en-US" sz="2400" b="1" dirty="0">
              <a:solidFill>
                <a:srgbClr val="FF0000"/>
              </a:solidFill>
              <a:latin typeface="Times New Roman" panose="02020603050405020304" pitchFamily="18" charset="0"/>
            </a:endParaRPr>
          </a:p>
          <a:p>
            <a:pPr algn="just">
              <a:lnSpc>
                <a:spcPts val="2400"/>
              </a:lnSpc>
            </a:pPr>
            <a:r>
              <a:rPr lang="en-US" sz="2400" dirty="0">
                <a:latin typeface="Times New Roman" panose="02020603050405020304" pitchFamily="18" charset="0"/>
              </a:rPr>
              <a:t>14	:</a:t>
            </a:r>
            <a:r>
              <a:rPr lang="en-US" sz="3200" i="1" dirty="0">
                <a:latin typeface="Times New Roman" panose="02020603050405020304" pitchFamily="18" charset="0"/>
              </a:rPr>
              <a:t> </a:t>
            </a:r>
            <a:r>
              <a:rPr lang="en-US" sz="2400" b="1" dirty="0">
                <a:latin typeface="Courier New" panose="02070309020205020404" pitchFamily="49" charset="0"/>
              </a:rPr>
              <a:t>      </a:t>
            </a:r>
            <a:r>
              <a:rPr lang="en-US" sz="2400" b="1" i="1" dirty="0">
                <a:latin typeface="Times New Roman" panose="02020603050405020304" pitchFamily="18" charset="0"/>
              </a:rPr>
              <a:t>y</a:t>
            </a:r>
            <a:r>
              <a:rPr lang="en-US" sz="2400" b="1" dirty="0">
                <a:latin typeface="Courier New" panose="02070309020205020404" pitchFamily="49" charset="0"/>
              </a:rPr>
              <a:t> = </a:t>
            </a:r>
            <a:r>
              <a:rPr lang="en-US" sz="2400" b="1" dirty="0" err="1">
                <a:latin typeface="Courier New" panose="02070309020205020404" pitchFamily="49" charset="0"/>
              </a:rPr>
              <a:t>ForwardPassPattern</a:t>
            </a:r>
            <a:r>
              <a:rPr lang="en-US" sz="2400" b="1" dirty="0" err="1">
                <a:latin typeface="Times New Roman" panose="02020603050405020304" pitchFamily="18" charset="0"/>
              </a:rPr>
              <a:t>#</a:t>
            </a:r>
            <a:r>
              <a:rPr lang="en-US" sz="2400" i="1" dirty="0" err="1">
                <a:latin typeface="Times New Roman" panose="02020603050405020304" pitchFamily="18" charset="0"/>
              </a:rPr>
              <a:t>p</a:t>
            </a:r>
            <a:endParaRPr lang="en-US" sz="2400" i="1" dirty="0">
              <a:latin typeface="Times New Roman" panose="02020603050405020304" pitchFamily="18" charset="0"/>
            </a:endParaRPr>
          </a:p>
          <a:p>
            <a:pPr algn="just">
              <a:lnSpc>
                <a:spcPts val="2400"/>
              </a:lnSpc>
            </a:pPr>
            <a:r>
              <a:rPr lang="en-US" sz="2400" dirty="0">
                <a:latin typeface="Times New Roman" panose="02020603050405020304" pitchFamily="18" charset="0"/>
              </a:rPr>
              <a:t>15	:</a:t>
            </a:r>
            <a:r>
              <a:rPr lang="en-US" sz="3200" i="1" dirty="0">
                <a:latin typeface="Times New Roman" panose="02020603050405020304" pitchFamily="18" charset="0"/>
              </a:rPr>
              <a:t> </a:t>
            </a:r>
            <a:r>
              <a:rPr lang="en-US" sz="2400" b="1" dirty="0">
                <a:latin typeface="Courier New" panose="02070309020205020404" pitchFamily="49" charset="0"/>
              </a:rPr>
              <a:t>      </a:t>
            </a:r>
            <a:r>
              <a:rPr lang="en-US" sz="2400" b="1" dirty="0">
                <a:solidFill>
                  <a:srgbClr val="006600"/>
                </a:solidFill>
                <a:latin typeface="Courier New" panose="02070309020205020404" pitchFamily="49" charset="0"/>
              </a:rPr>
              <a:t>% Append sample error</a:t>
            </a:r>
            <a:r>
              <a:rPr lang="en-US" sz="2400" i="1" dirty="0">
                <a:solidFill>
                  <a:srgbClr val="006600"/>
                </a:solidFill>
                <a:latin typeface="Symbol" panose="05050102010706020507" pitchFamily="18" charset="2"/>
              </a:rPr>
              <a:t> t </a:t>
            </a:r>
            <a:r>
              <a:rPr lang="en-US" sz="2400" i="1" dirty="0">
                <a:solidFill>
                  <a:srgbClr val="006600"/>
                </a:solidFill>
                <a:latin typeface="Times New Roman" panose="02020603050405020304" pitchFamily="18" charset="0"/>
                <a:sym typeface="Symbol" panose="05050102010706020507" pitchFamily="18" charset="2"/>
              </a:rPr>
              <a:t> </a:t>
            </a:r>
            <a:r>
              <a:rPr lang="en-US" sz="2400" b="1" i="1" dirty="0">
                <a:solidFill>
                  <a:srgbClr val="006600"/>
                </a:solidFill>
                <a:latin typeface="Times New Roman" panose="02020603050405020304" pitchFamily="18" charset="0"/>
                <a:sym typeface="Symbol" panose="05050102010706020507" pitchFamily="18" charset="2"/>
              </a:rPr>
              <a:t>y</a:t>
            </a:r>
            <a:r>
              <a:rPr lang="en-US" sz="2400" b="1" dirty="0">
                <a:solidFill>
                  <a:srgbClr val="006600"/>
                </a:solidFill>
                <a:latin typeface="Courier New" panose="02070309020205020404" pitchFamily="49" charset="0"/>
                <a:sym typeface="Symbol" panose="05050102010706020507" pitchFamily="18" charset="2"/>
              </a:rPr>
              <a:t> to E</a:t>
            </a:r>
          </a:p>
          <a:p>
            <a:pPr algn="just">
              <a:lnSpc>
                <a:spcPts val="2400"/>
              </a:lnSpc>
            </a:pPr>
            <a:r>
              <a:rPr lang="fr-FR" sz="2400" dirty="0">
                <a:latin typeface="Times New Roman" panose="02020603050405020304" pitchFamily="18" charset="0"/>
              </a:rPr>
              <a:t>16	:</a:t>
            </a:r>
            <a:r>
              <a:rPr lang="fr-FR" sz="3200" i="1" dirty="0">
                <a:latin typeface="Times New Roman" panose="02020603050405020304" pitchFamily="18" charset="0"/>
              </a:rPr>
              <a:t> </a:t>
            </a:r>
            <a:r>
              <a:rPr lang="fr-FR" sz="2400" b="1" dirty="0">
                <a:latin typeface="Courier New" panose="02070309020205020404" pitchFamily="49" charset="0"/>
              </a:rPr>
              <a:t>      </a:t>
            </a:r>
            <a:r>
              <a:rPr lang="fr-FR" sz="2400" b="1" dirty="0">
                <a:latin typeface="Times New Roman" panose="02020603050405020304" pitchFamily="18" charset="0"/>
              </a:rPr>
              <a:t>E</a:t>
            </a:r>
            <a:r>
              <a:rPr lang="fr-FR" sz="2400" b="1" baseline="-25000" dirty="0">
                <a:latin typeface="Times New Roman" panose="02020603050405020304" pitchFamily="18" charset="0"/>
              </a:rPr>
              <a:t>F</a:t>
            </a:r>
            <a:r>
              <a:rPr lang="fr-FR" sz="2400" i="1" dirty="0">
                <a:latin typeface="Times New Roman" panose="02020603050405020304" pitchFamily="18" charset="0"/>
              </a:rPr>
              <a:t>=</a:t>
            </a:r>
            <a:r>
              <a:rPr lang="fr-FR" sz="2400" b="1" dirty="0">
                <a:latin typeface="Times New Roman" panose="02020603050405020304" pitchFamily="18" charset="0"/>
              </a:rPr>
              <a:t> [E</a:t>
            </a:r>
            <a:r>
              <a:rPr lang="fr-FR" sz="2400" b="1" baseline="-25000" dirty="0">
                <a:latin typeface="Times New Roman" panose="02020603050405020304" pitchFamily="18" charset="0"/>
              </a:rPr>
              <a:t>F</a:t>
            </a:r>
            <a:r>
              <a:rPr lang="fr-FR" sz="2400" i="1" dirty="0">
                <a:latin typeface="Symbol" panose="05050102010706020507" pitchFamily="18" charset="2"/>
              </a:rPr>
              <a:t> </a:t>
            </a:r>
            <a:r>
              <a:rPr lang="fr-FR" sz="2400" dirty="0">
                <a:latin typeface="Symbol" panose="05050102010706020507" pitchFamily="18" charset="2"/>
              </a:rPr>
              <a:t>;</a:t>
            </a:r>
            <a:r>
              <a:rPr lang="fr-FR" sz="2400" i="1" dirty="0">
                <a:latin typeface="Symbol" panose="05050102010706020507" pitchFamily="18" charset="2"/>
              </a:rPr>
              <a:t> t </a:t>
            </a:r>
            <a:r>
              <a:rPr lang="fr-FR" sz="2400" i="1" dirty="0">
                <a:latin typeface="Times New Roman" panose="02020603050405020304" pitchFamily="18" charset="0"/>
                <a:sym typeface="Symbol" panose="05050102010706020507" pitchFamily="18" charset="2"/>
              </a:rPr>
              <a:t> </a:t>
            </a:r>
            <a:r>
              <a:rPr lang="fr-FR" sz="2400" b="1" i="1" dirty="0">
                <a:latin typeface="Times New Roman" panose="02020603050405020304" pitchFamily="18" charset="0"/>
                <a:sym typeface="Symbol" panose="05050102010706020507" pitchFamily="18" charset="2"/>
              </a:rPr>
              <a:t>y</a:t>
            </a:r>
            <a:r>
              <a:rPr lang="fr-FR" sz="2400" b="1" dirty="0">
                <a:latin typeface="Times New Roman" panose="02020603050405020304" pitchFamily="18" charset="0"/>
                <a:sym typeface="Symbol" panose="05050102010706020507" pitchFamily="18" charset="2"/>
              </a:rPr>
              <a:t>]</a:t>
            </a:r>
            <a:endParaRPr lang="fr-FR" sz="3200" b="1" dirty="0">
              <a:latin typeface="Courier New" panose="02070309020205020404" pitchFamily="49" charset="0"/>
              <a:sym typeface="Symbol" panose="05050102010706020507" pitchFamily="18" charset="2"/>
            </a:endParaRPr>
          </a:p>
          <a:p>
            <a:pPr algn="just">
              <a:lnSpc>
                <a:spcPts val="2400"/>
              </a:lnSpc>
            </a:pPr>
            <a:r>
              <a:rPr lang="en-US" sz="2400" dirty="0">
                <a:latin typeface="Times New Roman" panose="02020603050405020304" pitchFamily="18" charset="0"/>
              </a:rPr>
              <a:t>17	:</a:t>
            </a:r>
            <a:r>
              <a:rPr lang="en-US" sz="3200" i="1" dirty="0">
                <a:latin typeface="Times New Roman" panose="02020603050405020304" pitchFamily="18" charset="0"/>
              </a:rPr>
              <a:t> </a:t>
            </a:r>
            <a:r>
              <a:rPr lang="en-US" sz="2400" b="1" dirty="0">
                <a:latin typeface="Courier New" panose="02070309020205020404" pitchFamily="49" charset="0"/>
              </a:rPr>
              <a:t>      </a:t>
            </a:r>
            <a:r>
              <a:rPr lang="en-US" sz="2400" b="1" dirty="0">
                <a:solidFill>
                  <a:srgbClr val="006600"/>
                </a:solidFill>
                <a:latin typeface="Courier New" panose="02070309020205020404" pitchFamily="49" charset="0"/>
              </a:rPr>
              <a:t>% Loop over each output of the NN</a:t>
            </a:r>
          </a:p>
          <a:p>
            <a:pPr algn="just">
              <a:lnSpc>
                <a:spcPts val="2400"/>
              </a:lnSpc>
            </a:pPr>
            <a:r>
              <a:rPr lang="en-US" sz="2400" dirty="0">
                <a:latin typeface="Times New Roman" panose="02020603050405020304" pitchFamily="18" charset="0"/>
              </a:rPr>
              <a:t>18	:</a:t>
            </a:r>
            <a:r>
              <a:rPr lang="en-US" sz="3200" i="1" dirty="0">
                <a:latin typeface="Times New Roman" panose="02020603050405020304" pitchFamily="18" charset="0"/>
              </a:rPr>
              <a:t> </a:t>
            </a:r>
            <a:r>
              <a:rPr lang="en-US" sz="2400" b="1" dirty="0">
                <a:latin typeface="Courier New" panose="02070309020205020404" pitchFamily="49" charset="0"/>
              </a:rPr>
              <a:t>      </a:t>
            </a:r>
            <a:r>
              <a:rPr lang="en-US" sz="2400" b="1" dirty="0">
                <a:solidFill>
                  <a:srgbClr val="0000CC"/>
                </a:solidFill>
                <a:latin typeface="Courier New" panose="02070309020205020404" pitchFamily="49" charset="0"/>
              </a:rPr>
              <a:t>for </a:t>
            </a:r>
            <a:r>
              <a:rPr lang="en-US" sz="3200" i="1" dirty="0">
                <a:solidFill>
                  <a:srgbClr val="0000CC"/>
                </a:solidFill>
                <a:latin typeface="Times New Roman" panose="02020603050405020304" pitchFamily="18" charset="0"/>
              </a:rPr>
              <a:t>k </a:t>
            </a:r>
            <a:r>
              <a:rPr lang="en-US" sz="2400" b="1" dirty="0">
                <a:solidFill>
                  <a:srgbClr val="0000CC"/>
                </a:solidFill>
                <a:latin typeface="Times New Roman" panose="02020603050405020304" pitchFamily="18" charset="0"/>
              </a:rPr>
              <a:t>= </a:t>
            </a:r>
            <a:r>
              <a:rPr lang="en-US" sz="2400" dirty="0">
                <a:solidFill>
                  <a:srgbClr val="0000CC"/>
                </a:solidFill>
                <a:latin typeface="Times New Roman" panose="02020603050405020304" pitchFamily="18" charset="0"/>
              </a:rPr>
              <a:t>1 to</a:t>
            </a:r>
            <a:r>
              <a:rPr lang="en-US" sz="2400" b="1" dirty="0">
                <a:solidFill>
                  <a:srgbClr val="0000CC"/>
                </a:solidFill>
                <a:latin typeface="Times New Roman" panose="02020603050405020304" pitchFamily="18" charset="0"/>
              </a:rPr>
              <a:t> </a:t>
            </a:r>
            <a:r>
              <a:rPr lang="en-US" sz="2400" i="1" dirty="0">
                <a:solidFill>
                  <a:srgbClr val="0000CC"/>
                </a:solidFill>
                <a:latin typeface="Times New Roman" panose="02020603050405020304" pitchFamily="18" charset="0"/>
              </a:rPr>
              <a:t>K</a:t>
            </a:r>
          </a:p>
          <a:p>
            <a:pPr algn="just">
              <a:lnSpc>
                <a:spcPts val="2400"/>
              </a:lnSpc>
            </a:pPr>
            <a:r>
              <a:rPr lang="en-US" sz="2400" dirty="0">
                <a:latin typeface="Times New Roman" panose="02020603050405020304" pitchFamily="18" charset="0"/>
              </a:rPr>
              <a:t>19	:</a:t>
            </a:r>
            <a:r>
              <a:rPr lang="en-US" sz="3200" i="1" dirty="0">
                <a:latin typeface="Times New Roman" panose="02020603050405020304" pitchFamily="18" charset="0"/>
              </a:rPr>
              <a:t> </a:t>
            </a:r>
            <a:r>
              <a:rPr lang="en-US" sz="2400" b="1" dirty="0">
                <a:latin typeface="Courier New" panose="02070309020205020404" pitchFamily="49" charset="0"/>
              </a:rPr>
              <a:t>        </a:t>
            </a:r>
            <a:r>
              <a:rPr lang="en-US" sz="2400" b="1" dirty="0" err="1">
                <a:latin typeface="Courier New" panose="02070309020205020404" pitchFamily="49" charset="0"/>
              </a:rPr>
              <a:t>Row_of_Jd</a:t>
            </a:r>
            <a:r>
              <a:rPr lang="en-US" sz="2400" b="1" dirty="0">
                <a:latin typeface="Courier New" panose="02070309020205020404" pitchFamily="49" charset="0"/>
              </a:rPr>
              <a:t> = [];</a:t>
            </a:r>
            <a:endParaRPr lang="en-US" sz="3200" b="1" dirty="0">
              <a:latin typeface="Times New Roman" panose="02020603050405020304" pitchFamily="18" charset="0"/>
            </a:endParaRPr>
          </a:p>
          <a:p>
            <a:pPr algn="just">
              <a:lnSpc>
                <a:spcPts val="2400"/>
              </a:lnSpc>
            </a:pPr>
            <a:r>
              <a:rPr lang="en-US" sz="2400" dirty="0">
                <a:latin typeface="Times New Roman" panose="02020603050405020304" pitchFamily="18" charset="0"/>
              </a:rPr>
              <a:t>20	:</a:t>
            </a:r>
            <a:r>
              <a:rPr lang="en-US" sz="3200" i="1" dirty="0">
                <a:latin typeface="Times New Roman" panose="02020603050405020304" pitchFamily="18" charset="0"/>
              </a:rPr>
              <a:t> </a:t>
            </a:r>
            <a:r>
              <a:rPr lang="en-US" sz="2400" b="1" dirty="0">
                <a:latin typeface="Courier New" panose="02070309020205020404" pitchFamily="49" charset="0"/>
              </a:rPr>
              <a:t>        </a:t>
            </a:r>
            <a:r>
              <a:rPr lang="en-US" sz="2400" b="1" dirty="0">
                <a:solidFill>
                  <a:srgbClr val="006600"/>
                </a:solidFill>
                <a:latin typeface="Courier New" panose="02070309020205020404" pitchFamily="49" charset="0"/>
              </a:rPr>
              <a:t>% Parameter (weight/bias) index</a:t>
            </a:r>
          </a:p>
          <a:p>
            <a:pPr>
              <a:lnSpc>
                <a:spcPts val="2400"/>
              </a:lnSpc>
            </a:pPr>
            <a:r>
              <a:rPr lang="en-US" sz="2400" dirty="0">
                <a:latin typeface="Times New Roman" panose="02020603050405020304" pitchFamily="18" charset="0"/>
              </a:rPr>
              <a:t>21	:</a:t>
            </a:r>
            <a:r>
              <a:rPr lang="en-US" sz="3200" i="1" dirty="0">
                <a:latin typeface="Times New Roman" panose="02020603050405020304" pitchFamily="18" charset="0"/>
              </a:rPr>
              <a:t> </a:t>
            </a:r>
            <a:r>
              <a:rPr lang="en-US" sz="2400" b="1" dirty="0">
                <a:latin typeface="Courier New" panose="02070309020205020404" pitchFamily="49" charset="0"/>
              </a:rPr>
              <a:t>        </a:t>
            </a:r>
            <a:r>
              <a:rPr lang="en-US" sz="2400" b="1" dirty="0">
                <a:solidFill>
                  <a:srgbClr val="0000CC"/>
                </a:solidFill>
                <a:latin typeface="Courier New" panose="02070309020205020404" pitchFamily="49" charset="0"/>
              </a:rPr>
              <a:t>for </a:t>
            </a:r>
            <a:r>
              <a:rPr lang="en-US" sz="2400" i="1" dirty="0" err="1">
                <a:solidFill>
                  <a:srgbClr val="0000CC"/>
                </a:solidFill>
                <a:latin typeface="Times New Roman" panose="02020603050405020304" pitchFamily="18" charset="0"/>
              </a:rPr>
              <a:t>i</a:t>
            </a:r>
            <a:r>
              <a:rPr lang="en-US" sz="2400" b="1" dirty="0">
                <a:solidFill>
                  <a:srgbClr val="0000CC"/>
                </a:solidFill>
                <a:latin typeface="Times New Roman" panose="02020603050405020304" pitchFamily="18" charset="0"/>
              </a:rPr>
              <a:t> = </a:t>
            </a:r>
            <a:r>
              <a:rPr lang="en-US" sz="2400" dirty="0">
                <a:solidFill>
                  <a:srgbClr val="0000CC"/>
                </a:solidFill>
                <a:latin typeface="Times New Roman" panose="02020603050405020304" pitchFamily="18" charset="0"/>
              </a:rPr>
              <a:t>1 to </a:t>
            </a:r>
            <a:r>
              <a:rPr lang="en-US" sz="2400" i="1" dirty="0">
                <a:solidFill>
                  <a:srgbClr val="0000CC"/>
                </a:solidFill>
                <a:latin typeface="Times New Roman" panose="02020603050405020304" pitchFamily="18" charset="0"/>
              </a:rPr>
              <a:t>N</a:t>
            </a:r>
            <a:endParaRPr lang="tr-TR"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55818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99147" y="112195"/>
            <a:ext cx="8731679" cy="6765185"/>
          </a:xfrm>
          <a:prstGeom prst="rect">
            <a:avLst/>
          </a:prstGeom>
        </p:spPr>
        <p:txBody>
          <a:bodyPr wrap="square">
            <a:spAutoFit/>
          </a:bodyPr>
          <a:lstStyle/>
          <a:p>
            <a:pPr algn="just">
              <a:lnSpc>
                <a:spcPts val="2600"/>
              </a:lnSpc>
            </a:pPr>
            <a:r>
              <a:rPr lang="en-US" sz="2300" dirty="0">
                <a:latin typeface="Times New Roman" panose="02020603050405020304" pitchFamily="18" charset="0"/>
              </a:rPr>
              <a:t>22	:</a:t>
            </a:r>
            <a:r>
              <a:rPr lang="en-US" sz="2300" i="1" dirty="0">
                <a:latin typeface="Times New Roman" panose="02020603050405020304" pitchFamily="18" charset="0"/>
              </a:rPr>
              <a:t> </a:t>
            </a:r>
            <a:r>
              <a:rPr lang="en-US" sz="2300" b="1" dirty="0">
                <a:latin typeface="Courier New" panose="02070309020205020404" pitchFamily="49" charset="0"/>
              </a:rPr>
              <a:t>          Compute </a:t>
            </a:r>
            <a:r>
              <a:rPr lang="en-US" sz="2300" b="1" dirty="0">
                <a:solidFill>
                  <a:srgbClr val="FF0000"/>
                </a:solidFill>
                <a:latin typeface="Times New Roman" panose="02020603050405020304" pitchFamily="18" charset="0"/>
              </a:rPr>
              <a:t>m</a:t>
            </a:r>
            <a:r>
              <a:rPr lang="en-US" sz="2300" i="1" baseline="-25000" dirty="0">
                <a:solidFill>
                  <a:srgbClr val="FF0000"/>
                </a:solidFill>
                <a:latin typeface="Times New Roman" panose="02020603050405020304" pitchFamily="18" charset="0"/>
              </a:rPr>
              <a:t>i</a:t>
            </a:r>
            <a:r>
              <a:rPr lang="en-US" sz="2300" i="1" baseline="30000" dirty="0">
                <a:solidFill>
                  <a:srgbClr val="FF0000"/>
                </a:solidFill>
                <a:latin typeface="Times New Roman" panose="02020603050405020304" pitchFamily="18" charset="0"/>
              </a:rPr>
              <a:t>d</a:t>
            </a:r>
            <a:r>
              <a:rPr lang="en-US" sz="2300" dirty="0">
                <a:solidFill>
                  <a:srgbClr val="FF0000"/>
                </a:solidFill>
                <a:latin typeface="Courier New" panose="02070309020205020404" pitchFamily="49" charset="0"/>
                <a:sym typeface="Symbol" panose="05050102010706020507" pitchFamily="18" charset="2"/>
              </a:rPr>
              <a:t></a:t>
            </a:r>
            <a:r>
              <a:rPr lang="en-US" sz="2300" b="1" dirty="0" err="1">
                <a:solidFill>
                  <a:srgbClr val="FF0000"/>
                </a:solidFill>
                <a:latin typeface="Times New Roman" panose="02020603050405020304" pitchFamily="18" charset="0"/>
                <a:sym typeface="Symbol" panose="05050102010706020507" pitchFamily="18" charset="2"/>
              </a:rPr>
              <a:t>e</a:t>
            </a:r>
            <a:r>
              <a:rPr lang="en-US" sz="2300" i="1" baseline="-25000" dirty="0" err="1">
                <a:solidFill>
                  <a:srgbClr val="FF0000"/>
                </a:solidFill>
                <a:latin typeface="Times New Roman" panose="02020603050405020304" pitchFamily="18" charset="0"/>
                <a:sym typeface="Symbol" panose="05050102010706020507" pitchFamily="18" charset="2"/>
              </a:rPr>
              <a:t>k</a:t>
            </a:r>
            <a:r>
              <a:rPr lang="en-US" sz="2300" i="1" baseline="30000" dirty="0" err="1">
                <a:solidFill>
                  <a:srgbClr val="FF0000"/>
                </a:solidFill>
                <a:latin typeface="Times New Roman" panose="02020603050405020304" pitchFamily="18" charset="0"/>
                <a:sym typeface="Symbol" panose="05050102010706020507" pitchFamily="18" charset="2"/>
              </a:rPr>
              <a:t>p</a:t>
            </a:r>
            <a:r>
              <a:rPr lang="en-US" sz="2300" b="1" dirty="0">
                <a:solidFill>
                  <a:srgbClr val="FF0000"/>
                </a:solidFill>
                <a:latin typeface="Courier New" panose="02070309020205020404" pitchFamily="49" charset="0"/>
                <a:sym typeface="Symbol" panose="05050102010706020507" pitchFamily="18" charset="2"/>
              </a:rPr>
              <a:t>/</a:t>
            </a:r>
            <a:r>
              <a:rPr lang="en-US" sz="2300" dirty="0">
                <a:solidFill>
                  <a:srgbClr val="FF0000"/>
                </a:solidFill>
                <a:latin typeface="Courier New" panose="02070309020205020404" pitchFamily="49" charset="0"/>
                <a:sym typeface="Symbol" panose="05050102010706020507" pitchFamily="18" charset="2"/>
              </a:rPr>
              <a:t></a:t>
            </a:r>
            <a:r>
              <a:rPr lang="en-US" sz="2300" b="1" dirty="0" err="1">
                <a:solidFill>
                  <a:srgbClr val="FF0000"/>
                </a:solidFill>
                <a:latin typeface="Times New Roman" panose="02020603050405020304" pitchFamily="18" charset="0"/>
                <a:sym typeface="Symbol" panose="05050102010706020507" pitchFamily="18" charset="2"/>
              </a:rPr>
              <a:t>w</a:t>
            </a:r>
            <a:r>
              <a:rPr lang="en-US" sz="2300" i="1" baseline="-25000" dirty="0" err="1">
                <a:solidFill>
                  <a:srgbClr val="FF0000"/>
                </a:solidFill>
                <a:latin typeface="Times New Roman" panose="02020603050405020304" pitchFamily="18" charset="0"/>
                <a:sym typeface="Symbol" panose="05050102010706020507" pitchFamily="18" charset="2"/>
              </a:rPr>
              <a:t>i</a:t>
            </a:r>
            <a:endParaRPr lang="en-US" sz="2300" b="1" dirty="0">
              <a:solidFill>
                <a:srgbClr val="FF0000"/>
              </a:solidFill>
              <a:latin typeface="Courier New" panose="02070309020205020404" pitchFamily="49" charset="0"/>
              <a:sym typeface="Symbol" panose="05050102010706020507" pitchFamily="18" charset="2"/>
            </a:endParaRPr>
          </a:p>
          <a:p>
            <a:pPr algn="just">
              <a:lnSpc>
                <a:spcPts val="2600"/>
              </a:lnSpc>
            </a:pPr>
            <a:r>
              <a:rPr lang="en-US" sz="2300" dirty="0">
                <a:latin typeface="Times New Roman" panose="02020603050405020304" pitchFamily="18" charset="0"/>
              </a:rPr>
              <a:t>23	:</a:t>
            </a:r>
            <a:r>
              <a:rPr lang="en-US" sz="2300" i="1" dirty="0">
                <a:latin typeface="Times New Roman" panose="02020603050405020304" pitchFamily="18" charset="0"/>
              </a:rPr>
              <a:t> </a:t>
            </a:r>
            <a:r>
              <a:rPr lang="en-US" sz="2300" b="1" dirty="0">
                <a:latin typeface="Courier New" panose="02070309020205020404" pitchFamily="49" charset="0"/>
              </a:rPr>
              <a:t>          </a:t>
            </a:r>
            <a:r>
              <a:rPr lang="en-US" sz="2300" b="1" dirty="0" err="1">
                <a:latin typeface="Courier New" panose="02070309020205020404" pitchFamily="49" charset="0"/>
              </a:rPr>
              <a:t>Row_of_Jd</a:t>
            </a:r>
            <a:r>
              <a:rPr lang="en-US" sz="2300" b="1" dirty="0">
                <a:latin typeface="Courier New" panose="02070309020205020404" pitchFamily="49" charset="0"/>
              </a:rPr>
              <a:t> = [</a:t>
            </a:r>
            <a:r>
              <a:rPr lang="en-US" sz="2300" b="1" dirty="0" err="1">
                <a:latin typeface="Courier New" panose="02070309020205020404" pitchFamily="49" charset="0"/>
              </a:rPr>
              <a:t>Row_of_Jd</a:t>
            </a:r>
            <a:r>
              <a:rPr lang="en-US" sz="2300" b="1" dirty="0">
                <a:latin typeface="Courier New" panose="02070309020205020404" pitchFamily="49" charset="0"/>
              </a:rPr>
              <a:t> </a:t>
            </a:r>
            <a:r>
              <a:rPr lang="en-US" sz="2300" b="1" dirty="0">
                <a:solidFill>
                  <a:srgbClr val="FF0000"/>
                </a:solidFill>
                <a:latin typeface="Times New Roman" panose="02020603050405020304" pitchFamily="18" charset="0"/>
              </a:rPr>
              <a:t>m</a:t>
            </a:r>
            <a:r>
              <a:rPr lang="en-US" sz="2300" i="1" baseline="-25000" dirty="0">
                <a:solidFill>
                  <a:srgbClr val="FF0000"/>
                </a:solidFill>
                <a:latin typeface="Times New Roman" panose="02020603050405020304" pitchFamily="18" charset="0"/>
              </a:rPr>
              <a:t>i</a:t>
            </a:r>
            <a:r>
              <a:rPr lang="en-US" sz="2300" i="1" baseline="30000" dirty="0">
                <a:solidFill>
                  <a:srgbClr val="FF0000"/>
                </a:solidFill>
                <a:latin typeface="Times New Roman" panose="02020603050405020304" pitchFamily="18" charset="0"/>
              </a:rPr>
              <a:t>d</a:t>
            </a:r>
            <a:r>
              <a:rPr lang="en-US" sz="2300" dirty="0">
                <a:solidFill>
                  <a:srgbClr val="FF0000"/>
                </a:solidFill>
                <a:latin typeface="Courier New" panose="02070309020205020404" pitchFamily="49" charset="0"/>
                <a:sym typeface="Symbol" panose="05050102010706020507" pitchFamily="18" charset="2"/>
              </a:rPr>
              <a:t></a:t>
            </a:r>
            <a:r>
              <a:rPr lang="en-US" sz="2300" b="1" dirty="0" err="1">
                <a:solidFill>
                  <a:srgbClr val="FF0000"/>
                </a:solidFill>
                <a:latin typeface="Times New Roman" panose="02020603050405020304" pitchFamily="18" charset="0"/>
                <a:sym typeface="Symbol" panose="05050102010706020507" pitchFamily="18" charset="2"/>
              </a:rPr>
              <a:t>e</a:t>
            </a:r>
            <a:r>
              <a:rPr lang="en-US" sz="2300" i="1" baseline="-25000" dirty="0" err="1">
                <a:solidFill>
                  <a:srgbClr val="FF0000"/>
                </a:solidFill>
                <a:latin typeface="Times New Roman" panose="02020603050405020304" pitchFamily="18" charset="0"/>
                <a:sym typeface="Symbol" panose="05050102010706020507" pitchFamily="18" charset="2"/>
              </a:rPr>
              <a:t>k</a:t>
            </a:r>
            <a:r>
              <a:rPr lang="en-US" sz="2300" i="1" baseline="30000" dirty="0" err="1">
                <a:solidFill>
                  <a:srgbClr val="FF0000"/>
                </a:solidFill>
                <a:latin typeface="Times New Roman" panose="02020603050405020304" pitchFamily="18" charset="0"/>
                <a:sym typeface="Symbol" panose="05050102010706020507" pitchFamily="18" charset="2"/>
              </a:rPr>
              <a:t>p</a:t>
            </a:r>
            <a:r>
              <a:rPr lang="en-US" sz="2300" b="1" dirty="0">
                <a:solidFill>
                  <a:srgbClr val="FF0000"/>
                </a:solidFill>
                <a:latin typeface="Courier New" panose="02070309020205020404" pitchFamily="49" charset="0"/>
                <a:sym typeface="Symbol" panose="05050102010706020507" pitchFamily="18" charset="2"/>
              </a:rPr>
              <a:t>/</a:t>
            </a:r>
            <a:r>
              <a:rPr lang="en-US" sz="2300" dirty="0">
                <a:solidFill>
                  <a:srgbClr val="FF0000"/>
                </a:solidFill>
                <a:latin typeface="Courier New" panose="02070309020205020404" pitchFamily="49" charset="0"/>
                <a:sym typeface="Symbol" panose="05050102010706020507" pitchFamily="18" charset="2"/>
              </a:rPr>
              <a:t></a:t>
            </a:r>
            <a:r>
              <a:rPr lang="en-US" sz="2300" b="1" dirty="0" err="1">
                <a:solidFill>
                  <a:srgbClr val="FF0000"/>
                </a:solidFill>
                <a:latin typeface="Times New Roman" panose="02020603050405020304" pitchFamily="18" charset="0"/>
                <a:sym typeface="Symbol" panose="05050102010706020507" pitchFamily="18" charset="2"/>
              </a:rPr>
              <a:t>w</a:t>
            </a:r>
            <a:r>
              <a:rPr lang="en-US" sz="2300" i="1" baseline="-25000" dirty="0" err="1">
                <a:solidFill>
                  <a:srgbClr val="FF0000"/>
                </a:solidFill>
                <a:latin typeface="Times New Roman" panose="02020603050405020304" pitchFamily="18" charset="0"/>
                <a:sym typeface="Symbol" panose="05050102010706020507" pitchFamily="18" charset="2"/>
              </a:rPr>
              <a:t>i</a:t>
            </a:r>
            <a:r>
              <a:rPr lang="en-US" sz="2300" b="1" dirty="0">
                <a:solidFill>
                  <a:srgbClr val="FF0000"/>
                </a:solidFill>
                <a:latin typeface="Courier New" panose="02070309020205020404" pitchFamily="49" charset="0"/>
                <a:sym typeface="Symbol" panose="05050102010706020507" pitchFamily="18" charset="2"/>
              </a:rPr>
              <a:t>]</a:t>
            </a:r>
          </a:p>
          <a:p>
            <a:pPr algn="just">
              <a:lnSpc>
                <a:spcPts val="2600"/>
              </a:lnSpc>
            </a:pPr>
            <a:r>
              <a:rPr lang="en-US" sz="2300" dirty="0">
                <a:latin typeface="Times New Roman" panose="02020603050405020304" pitchFamily="18" charset="0"/>
              </a:rPr>
              <a:t>24	:</a:t>
            </a:r>
            <a:r>
              <a:rPr lang="en-US" sz="2300" i="1" dirty="0">
                <a:latin typeface="Times New Roman" panose="02020603050405020304" pitchFamily="18" charset="0"/>
              </a:rPr>
              <a:t> </a:t>
            </a:r>
            <a:r>
              <a:rPr lang="en-US" sz="2300" b="1" dirty="0">
                <a:latin typeface="Courier New" panose="02070309020205020404" pitchFamily="49" charset="0"/>
              </a:rPr>
              <a:t>        </a:t>
            </a:r>
            <a:r>
              <a:rPr lang="en-US" sz="2300" b="1" dirty="0">
                <a:solidFill>
                  <a:srgbClr val="0000CC"/>
                </a:solidFill>
                <a:latin typeface="Courier New" panose="02070309020205020404" pitchFamily="49" charset="0"/>
              </a:rPr>
              <a:t>end</a:t>
            </a:r>
          </a:p>
          <a:p>
            <a:pPr algn="just">
              <a:lnSpc>
                <a:spcPts val="2600"/>
              </a:lnSpc>
            </a:pPr>
            <a:r>
              <a:rPr lang="en-US" sz="2300" dirty="0">
                <a:latin typeface="Times New Roman" panose="02020603050405020304" pitchFamily="18" charset="0"/>
              </a:rPr>
              <a:t>25	:</a:t>
            </a:r>
            <a:r>
              <a:rPr lang="en-US" sz="2300" i="1" dirty="0">
                <a:latin typeface="Times New Roman" panose="02020603050405020304" pitchFamily="18" charset="0"/>
              </a:rPr>
              <a:t> </a:t>
            </a:r>
            <a:r>
              <a:rPr lang="en-US" sz="2300" b="1" dirty="0">
                <a:latin typeface="Courier New" panose="02070309020205020404" pitchFamily="49" charset="0"/>
              </a:rPr>
              <a:t>        </a:t>
            </a:r>
            <a:r>
              <a:rPr lang="en-US" sz="2300" b="1" dirty="0" err="1">
                <a:latin typeface="Times New Roman" panose="02020603050405020304" pitchFamily="18" charset="0"/>
              </a:rPr>
              <a:t>J</a:t>
            </a:r>
            <a:r>
              <a:rPr lang="en-US" sz="2300" b="1" baseline="-25000" dirty="0" err="1">
                <a:latin typeface="Times New Roman" panose="02020603050405020304" pitchFamily="18" charset="0"/>
              </a:rPr>
              <a:t>d</a:t>
            </a:r>
            <a:r>
              <a:rPr lang="en-US" sz="2300" b="1" dirty="0">
                <a:latin typeface="Courier New" panose="02070309020205020404" pitchFamily="49" charset="0"/>
              </a:rPr>
              <a:t> = [</a:t>
            </a:r>
            <a:r>
              <a:rPr lang="en-US" sz="2300" b="1" dirty="0" err="1">
                <a:latin typeface="Times New Roman" panose="02020603050405020304" pitchFamily="18" charset="0"/>
              </a:rPr>
              <a:t>J</a:t>
            </a:r>
            <a:r>
              <a:rPr lang="en-US" sz="2300" b="1" baseline="-25000" dirty="0" err="1">
                <a:latin typeface="Times New Roman" panose="02020603050405020304" pitchFamily="18" charset="0"/>
              </a:rPr>
              <a:t>d</a:t>
            </a:r>
            <a:r>
              <a:rPr lang="en-US" sz="2300" b="1" dirty="0">
                <a:latin typeface="Courier New" panose="02070309020205020404" pitchFamily="49" charset="0"/>
              </a:rPr>
              <a:t>; </a:t>
            </a:r>
            <a:r>
              <a:rPr lang="en-US" sz="2300" b="1" dirty="0" err="1">
                <a:latin typeface="Courier New" panose="02070309020205020404" pitchFamily="49" charset="0"/>
              </a:rPr>
              <a:t>Row_of_Jd</a:t>
            </a:r>
            <a:r>
              <a:rPr lang="en-US" sz="2300" b="1" dirty="0">
                <a:latin typeface="Courier New" panose="02070309020205020404" pitchFamily="49" charset="0"/>
              </a:rPr>
              <a:t>]</a:t>
            </a:r>
            <a:endParaRPr lang="en-US" sz="2300" b="1" dirty="0">
              <a:solidFill>
                <a:srgbClr val="0000CC"/>
              </a:solidFill>
              <a:latin typeface="Courier New" panose="02070309020205020404" pitchFamily="49" charset="0"/>
            </a:endParaRPr>
          </a:p>
          <a:p>
            <a:pPr algn="just">
              <a:lnSpc>
                <a:spcPts val="2600"/>
              </a:lnSpc>
            </a:pPr>
            <a:r>
              <a:rPr lang="en-US" sz="2300" dirty="0">
                <a:latin typeface="Times New Roman" panose="02020603050405020304" pitchFamily="18" charset="0"/>
              </a:rPr>
              <a:t>26	:</a:t>
            </a:r>
            <a:r>
              <a:rPr lang="en-US" sz="2300" i="1" dirty="0">
                <a:latin typeface="Times New Roman" panose="02020603050405020304" pitchFamily="18" charset="0"/>
              </a:rPr>
              <a:t> </a:t>
            </a:r>
            <a:r>
              <a:rPr lang="en-US" sz="2300" b="1" dirty="0">
                <a:latin typeface="Courier New" panose="02070309020205020404" pitchFamily="49" charset="0"/>
              </a:rPr>
              <a:t>        </a:t>
            </a:r>
            <a:r>
              <a:rPr lang="en-US" sz="2300" b="1" dirty="0">
                <a:solidFill>
                  <a:srgbClr val="006600"/>
                </a:solidFill>
                <a:latin typeface="Courier New" panose="02070309020205020404" pitchFamily="49" charset="0"/>
              </a:rPr>
              <a:t>% One row of </a:t>
            </a:r>
            <a:r>
              <a:rPr lang="en-US" sz="2300" b="1" dirty="0">
                <a:solidFill>
                  <a:srgbClr val="006600"/>
                </a:solidFill>
                <a:latin typeface="Times New Roman" panose="02020603050405020304" pitchFamily="18" charset="0"/>
              </a:rPr>
              <a:t>J</a:t>
            </a:r>
            <a:r>
              <a:rPr lang="en-US" sz="2300" dirty="0">
                <a:solidFill>
                  <a:srgbClr val="006600"/>
                </a:solidFill>
                <a:latin typeface="Times New Roman" panose="02020603050405020304" pitchFamily="18" charset="0"/>
              </a:rPr>
              <a:t>(</a:t>
            </a:r>
            <a:r>
              <a:rPr lang="en-US" sz="2300" i="1" dirty="0">
                <a:solidFill>
                  <a:srgbClr val="006600"/>
                </a:solidFill>
                <a:latin typeface="Times New Roman" panose="02020603050405020304" pitchFamily="18" charset="0"/>
              </a:rPr>
              <a:t>t</a:t>
            </a:r>
            <a:r>
              <a:rPr lang="en-US" sz="2300" dirty="0">
                <a:solidFill>
                  <a:srgbClr val="006600"/>
                </a:solidFill>
                <a:latin typeface="Times New Roman" panose="02020603050405020304" pitchFamily="18" charset="0"/>
              </a:rPr>
              <a:t>)</a:t>
            </a:r>
            <a:r>
              <a:rPr lang="en-US" sz="2300" b="1" dirty="0">
                <a:solidFill>
                  <a:srgbClr val="006600"/>
                </a:solidFill>
                <a:latin typeface="Courier New" panose="02070309020205020404" pitchFamily="49" charset="0"/>
              </a:rPr>
              <a:t> is ready and appended</a:t>
            </a:r>
          </a:p>
          <a:p>
            <a:pPr algn="just">
              <a:lnSpc>
                <a:spcPts val="2600"/>
              </a:lnSpc>
            </a:pPr>
            <a:r>
              <a:rPr lang="en-US" sz="2300" dirty="0">
                <a:latin typeface="Times New Roman" panose="02020603050405020304" pitchFamily="18" charset="0"/>
              </a:rPr>
              <a:t>27	:</a:t>
            </a:r>
            <a:r>
              <a:rPr lang="en-US" sz="2300" i="1" dirty="0">
                <a:latin typeface="Times New Roman" panose="02020603050405020304" pitchFamily="18" charset="0"/>
              </a:rPr>
              <a:t> </a:t>
            </a:r>
            <a:r>
              <a:rPr lang="en-US" sz="2300" b="1" dirty="0">
                <a:latin typeface="Courier New" panose="02070309020205020404" pitchFamily="49" charset="0"/>
              </a:rPr>
              <a:t>      </a:t>
            </a:r>
            <a:r>
              <a:rPr lang="en-US" sz="2300" b="1" dirty="0">
                <a:solidFill>
                  <a:srgbClr val="0000CC"/>
                </a:solidFill>
                <a:latin typeface="Courier New" panose="02070309020205020404" pitchFamily="49" charset="0"/>
              </a:rPr>
              <a:t>end</a:t>
            </a:r>
          </a:p>
          <a:p>
            <a:pPr algn="just">
              <a:lnSpc>
                <a:spcPts val="2600"/>
              </a:lnSpc>
            </a:pPr>
            <a:r>
              <a:rPr lang="en-US" sz="2300" dirty="0">
                <a:latin typeface="Times New Roman" panose="02020603050405020304" pitchFamily="18" charset="0"/>
              </a:rPr>
              <a:t>28	:</a:t>
            </a:r>
            <a:r>
              <a:rPr lang="en-US" sz="2300" i="1" dirty="0">
                <a:latin typeface="Times New Roman" panose="02020603050405020304" pitchFamily="18" charset="0"/>
              </a:rPr>
              <a:t> </a:t>
            </a:r>
            <a:r>
              <a:rPr lang="en-US" sz="2300" b="1" dirty="0">
                <a:latin typeface="Courier New" panose="02070309020205020404" pitchFamily="49" charset="0"/>
              </a:rPr>
              <a:t>      </a:t>
            </a:r>
            <a:r>
              <a:rPr lang="en-US" sz="2300" b="1" dirty="0">
                <a:solidFill>
                  <a:srgbClr val="006600"/>
                </a:solidFill>
                <a:latin typeface="Courier New" panose="02070309020205020404" pitchFamily="49" charset="0"/>
              </a:rPr>
              <a:t>% One </a:t>
            </a:r>
            <a:r>
              <a:rPr lang="en-US" sz="2300" i="1" dirty="0">
                <a:solidFill>
                  <a:srgbClr val="006600"/>
                </a:solidFill>
                <a:latin typeface="Times New Roman" panose="02020603050405020304" pitchFamily="18" charset="0"/>
              </a:rPr>
              <a:t>K</a:t>
            </a:r>
            <a:r>
              <a:rPr lang="en-US" sz="2300" dirty="0">
                <a:solidFill>
                  <a:srgbClr val="006600"/>
                </a:solidFill>
                <a:latin typeface="Times New Roman" panose="02020603050405020304" pitchFamily="18" charset="0"/>
              </a:rPr>
              <a:t>×</a:t>
            </a:r>
            <a:r>
              <a:rPr lang="en-US" sz="2300" i="1" dirty="0">
                <a:solidFill>
                  <a:srgbClr val="006600"/>
                </a:solidFill>
                <a:latin typeface="Times New Roman" panose="02020603050405020304" pitchFamily="18" charset="0"/>
              </a:rPr>
              <a:t>N</a:t>
            </a:r>
            <a:r>
              <a:rPr lang="en-US" sz="2300" b="1" dirty="0">
                <a:solidFill>
                  <a:srgbClr val="006600"/>
                </a:solidFill>
                <a:latin typeface="Courier New" panose="02070309020205020404" pitchFamily="49" charset="0"/>
              </a:rPr>
              <a:t> sub-block of </a:t>
            </a:r>
            <a:r>
              <a:rPr lang="en-US" sz="2300" b="1" dirty="0">
                <a:solidFill>
                  <a:srgbClr val="006600"/>
                </a:solidFill>
                <a:latin typeface="Times New Roman" panose="02020603050405020304" pitchFamily="18" charset="0"/>
              </a:rPr>
              <a:t>J</a:t>
            </a:r>
            <a:r>
              <a:rPr lang="en-US" sz="2300" dirty="0">
                <a:solidFill>
                  <a:srgbClr val="006600"/>
                </a:solidFill>
                <a:latin typeface="Times New Roman" panose="02020603050405020304" pitchFamily="18" charset="0"/>
              </a:rPr>
              <a:t>(</a:t>
            </a:r>
            <a:r>
              <a:rPr lang="en-US" sz="2300" i="1" dirty="0">
                <a:solidFill>
                  <a:srgbClr val="006600"/>
                </a:solidFill>
                <a:latin typeface="Times New Roman" panose="02020603050405020304" pitchFamily="18" charset="0"/>
              </a:rPr>
              <a:t>t</a:t>
            </a:r>
            <a:r>
              <a:rPr lang="en-US" sz="2300" dirty="0">
                <a:solidFill>
                  <a:srgbClr val="006600"/>
                </a:solidFill>
                <a:latin typeface="Times New Roman" panose="02020603050405020304" pitchFamily="18" charset="0"/>
              </a:rPr>
              <a:t>)</a:t>
            </a:r>
            <a:r>
              <a:rPr lang="en-US" sz="2300" b="1" dirty="0">
                <a:solidFill>
                  <a:srgbClr val="006600"/>
                </a:solidFill>
                <a:latin typeface="Courier New" panose="02070309020205020404" pitchFamily="49" charset="0"/>
              </a:rPr>
              <a:t> is ready</a:t>
            </a:r>
          </a:p>
          <a:p>
            <a:pPr algn="just">
              <a:lnSpc>
                <a:spcPts val="2600"/>
              </a:lnSpc>
            </a:pPr>
            <a:r>
              <a:rPr lang="en-US" sz="2300" dirty="0">
                <a:latin typeface="Times New Roman" panose="02020603050405020304" pitchFamily="18" charset="0"/>
              </a:rPr>
              <a:t>29	:</a:t>
            </a:r>
            <a:r>
              <a:rPr lang="en-US" sz="2300" i="1" dirty="0">
                <a:latin typeface="Times New Roman" panose="02020603050405020304" pitchFamily="18" charset="0"/>
              </a:rPr>
              <a:t> </a:t>
            </a:r>
            <a:r>
              <a:rPr lang="en-US" sz="2300" b="1" dirty="0">
                <a:latin typeface="Courier New" panose="02070309020205020404" pitchFamily="49" charset="0"/>
              </a:rPr>
              <a:t>    </a:t>
            </a:r>
            <a:r>
              <a:rPr lang="en-US" sz="2300" b="1" dirty="0">
                <a:solidFill>
                  <a:srgbClr val="0000CC"/>
                </a:solidFill>
                <a:latin typeface="Courier New" panose="02070309020205020404" pitchFamily="49" charset="0"/>
              </a:rPr>
              <a:t>end</a:t>
            </a:r>
          </a:p>
          <a:p>
            <a:pPr algn="just">
              <a:lnSpc>
                <a:spcPts val="2600"/>
              </a:lnSpc>
            </a:pPr>
            <a:r>
              <a:rPr lang="en-US" sz="2300" dirty="0">
                <a:latin typeface="Times New Roman" panose="02020603050405020304" pitchFamily="18" charset="0"/>
              </a:rPr>
              <a:t>30	:</a:t>
            </a:r>
            <a:r>
              <a:rPr lang="en-US" sz="2300" i="1" dirty="0">
                <a:latin typeface="Times New Roman" panose="02020603050405020304" pitchFamily="18" charset="0"/>
              </a:rPr>
              <a:t> </a:t>
            </a:r>
            <a:r>
              <a:rPr lang="en-US" sz="2300" b="1" dirty="0">
                <a:solidFill>
                  <a:srgbClr val="006600"/>
                </a:solidFill>
                <a:latin typeface="Courier New" panose="02070309020205020404" pitchFamily="49" charset="0"/>
              </a:rPr>
              <a:t>  % </a:t>
            </a:r>
            <a:r>
              <a:rPr lang="en-US" sz="2300" b="1" dirty="0" err="1">
                <a:solidFill>
                  <a:srgbClr val="006600"/>
                </a:solidFill>
                <a:latin typeface="Times New Roman" panose="02020603050405020304" pitchFamily="18" charset="0"/>
              </a:rPr>
              <a:t>J</a:t>
            </a:r>
            <a:r>
              <a:rPr lang="en-US" sz="2300" i="1" baseline="-25000" dirty="0" err="1">
                <a:solidFill>
                  <a:srgbClr val="006600"/>
                </a:solidFill>
                <a:latin typeface="Times New Roman" panose="02020603050405020304" pitchFamily="18" charset="0"/>
              </a:rPr>
              <a:t>d</a:t>
            </a:r>
            <a:r>
              <a:rPr lang="en-US" sz="2300" b="1" dirty="0">
                <a:solidFill>
                  <a:srgbClr val="006600"/>
                </a:solidFill>
                <a:latin typeface="Courier New" panose="02070309020205020404" pitchFamily="49" charset="0"/>
              </a:rPr>
              <a:t> is ready. Append to Jacobian</a:t>
            </a:r>
          </a:p>
          <a:p>
            <a:pPr algn="just">
              <a:lnSpc>
                <a:spcPts val="2600"/>
              </a:lnSpc>
            </a:pPr>
            <a:r>
              <a:rPr lang="en-US" sz="2300" dirty="0">
                <a:latin typeface="Times New Roman" panose="02020603050405020304" pitchFamily="18" charset="0"/>
              </a:rPr>
              <a:t>31	:</a:t>
            </a:r>
            <a:r>
              <a:rPr lang="en-US" sz="2300" i="1" dirty="0">
                <a:latin typeface="Times New Roman" panose="02020603050405020304" pitchFamily="18" charset="0"/>
              </a:rPr>
              <a:t> </a:t>
            </a:r>
            <a:r>
              <a:rPr lang="en-US" sz="2300" b="1" dirty="0">
                <a:solidFill>
                  <a:srgbClr val="000000"/>
                </a:solidFill>
                <a:latin typeface="Courier New" panose="02070309020205020404" pitchFamily="49" charset="0"/>
              </a:rPr>
              <a:t>  </a:t>
            </a:r>
            <a:r>
              <a:rPr lang="en-US" sz="2300" b="1" dirty="0">
                <a:solidFill>
                  <a:srgbClr val="FF0000"/>
                </a:solidFill>
                <a:latin typeface="Times New Roman" panose="02020603050405020304" pitchFamily="18" charset="0"/>
              </a:rPr>
              <a:t>J</a:t>
            </a:r>
            <a:r>
              <a:rPr lang="en-US" sz="2300" b="1" baseline="-25000" dirty="0">
                <a:solidFill>
                  <a:srgbClr val="FF0000"/>
                </a:solidFill>
                <a:latin typeface="Times New Roman" panose="02020603050405020304" pitchFamily="18" charset="0"/>
              </a:rPr>
              <a:t>F</a:t>
            </a:r>
            <a:r>
              <a:rPr lang="en-US" sz="2300" b="1" dirty="0">
                <a:solidFill>
                  <a:srgbClr val="FF0000"/>
                </a:solidFill>
                <a:latin typeface="Courier New" panose="02070309020205020404" pitchFamily="49" charset="0"/>
              </a:rPr>
              <a:t> = [</a:t>
            </a:r>
            <a:r>
              <a:rPr lang="en-US" sz="2300" b="1" dirty="0" err="1">
                <a:solidFill>
                  <a:srgbClr val="FF0000"/>
                </a:solidFill>
                <a:latin typeface="Times New Roman" panose="02020603050405020304" pitchFamily="18" charset="0"/>
              </a:rPr>
              <a:t>J</a:t>
            </a:r>
            <a:r>
              <a:rPr lang="en-US" sz="2300" b="1" baseline="-25000" dirty="0" err="1">
                <a:solidFill>
                  <a:srgbClr val="FF0000"/>
                </a:solidFill>
                <a:latin typeface="Times New Roman" panose="02020603050405020304" pitchFamily="18" charset="0"/>
              </a:rPr>
              <a:t>F</a:t>
            </a:r>
            <a:r>
              <a:rPr lang="en-US" sz="2300" b="1" dirty="0" err="1">
                <a:solidFill>
                  <a:srgbClr val="FF0000"/>
                </a:solidFill>
                <a:latin typeface="Courier New" panose="02070309020205020404" pitchFamily="49" charset="0"/>
              </a:rPr>
              <a:t>;</a:t>
            </a:r>
            <a:r>
              <a:rPr lang="en-US" sz="2300" b="1" dirty="0" err="1">
                <a:solidFill>
                  <a:srgbClr val="FF0000"/>
                </a:solidFill>
                <a:latin typeface="Times New Roman" panose="02020603050405020304" pitchFamily="18" charset="0"/>
              </a:rPr>
              <a:t>J</a:t>
            </a:r>
            <a:r>
              <a:rPr lang="en-US" sz="2300" i="1" baseline="-25000" dirty="0" err="1">
                <a:solidFill>
                  <a:srgbClr val="FF0000"/>
                </a:solidFill>
                <a:latin typeface="Times New Roman" panose="02020603050405020304" pitchFamily="18" charset="0"/>
              </a:rPr>
              <a:t>d</a:t>
            </a:r>
            <a:r>
              <a:rPr lang="en-US" sz="2300" b="1" dirty="0">
                <a:solidFill>
                  <a:srgbClr val="FF0000"/>
                </a:solidFill>
                <a:latin typeface="Courier New" panose="02070309020205020404" pitchFamily="49" charset="0"/>
              </a:rPr>
              <a:t>]</a:t>
            </a:r>
            <a:endParaRPr lang="en-US" sz="2300" b="1" dirty="0">
              <a:solidFill>
                <a:srgbClr val="000000"/>
              </a:solidFill>
              <a:latin typeface="Courier New" panose="02070309020205020404" pitchFamily="49" charset="0"/>
            </a:endParaRPr>
          </a:p>
          <a:p>
            <a:pPr algn="just">
              <a:lnSpc>
                <a:spcPts val="2600"/>
              </a:lnSpc>
            </a:pPr>
            <a:r>
              <a:rPr lang="en-US" sz="2300" dirty="0">
                <a:latin typeface="Times New Roman" panose="02020603050405020304" pitchFamily="18" charset="0"/>
              </a:rPr>
              <a:t>32	:</a:t>
            </a:r>
            <a:r>
              <a:rPr lang="en-US" sz="2300" i="1" dirty="0">
                <a:latin typeface="Times New Roman" panose="02020603050405020304" pitchFamily="18" charset="0"/>
              </a:rPr>
              <a:t> </a:t>
            </a:r>
            <a:r>
              <a:rPr lang="en-US" sz="2300" b="1" dirty="0">
                <a:solidFill>
                  <a:srgbClr val="0000CC"/>
                </a:solidFill>
                <a:latin typeface="Courier New" panose="02070309020205020404" pitchFamily="49" charset="0"/>
              </a:rPr>
              <a:t>  end</a:t>
            </a:r>
          </a:p>
          <a:p>
            <a:pPr algn="just">
              <a:lnSpc>
                <a:spcPts val="2600"/>
              </a:lnSpc>
            </a:pPr>
            <a:r>
              <a:rPr lang="en-US" sz="2300" dirty="0">
                <a:latin typeface="Times New Roman" panose="02020603050405020304" pitchFamily="18" charset="0"/>
              </a:rPr>
              <a:t>33	:</a:t>
            </a:r>
            <a:r>
              <a:rPr lang="en-US" sz="2300" i="1" dirty="0">
                <a:latin typeface="Times New Roman" panose="02020603050405020304" pitchFamily="18" charset="0"/>
              </a:rPr>
              <a:t> </a:t>
            </a:r>
            <a:r>
              <a:rPr lang="en-US" sz="2300" b="1" dirty="0">
                <a:latin typeface="Courier New" panose="02070309020205020404" pitchFamily="49" charset="0"/>
              </a:rPr>
              <a:t>  </a:t>
            </a:r>
            <a:r>
              <a:rPr lang="en-US" sz="2300" b="1" dirty="0">
                <a:solidFill>
                  <a:srgbClr val="006600"/>
                </a:solidFill>
                <a:latin typeface="Courier New" panose="02070309020205020404" pitchFamily="49" charset="0"/>
              </a:rPr>
              <a:t>% Jacobian </a:t>
            </a:r>
            <a:r>
              <a:rPr lang="en-US" sz="2300" b="1" dirty="0">
                <a:solidFill>
                  <a:srgbClr val="006600"/>
                </a:solidFill>
                <a:latin typeface="Times New Roman" panose="02020603050405020304" pitchFamily="18" charset="0"/>
              </a:rPr>
              <a:t>J</a:t>
            </a:r>
            <a:r>
              <a:rPr lang="en-US" sz="2300" b="1" baseline="-25000" dirty="0">
                <a:solidFill>
                  <a:srgbClr val="006600"/>
                </a:solidFill>
                <a:latin typeface="Times New Roman" panose="02020603050405020304" pitchFamily="18" charset="0"/>
              </a:rPr>
              <a:t>F</a:t>
            </a:r>
            <a:r>
              <a:rPr lang="en-US" sz="2300" dirty="0">
                <a:solidFill>
                  <a:srgbClr val="006600"/>
                </a:solidFill>
                <a:latin typeface="Times New Roman" panose="02020603050405020304" pitchFamily="18" charset="0"/>
              </a:rPr>
              <a:t>(</a:t>
            </a:r>
            <a:r>
              <a:rPr lang="en-US" sz="2300" i="1" dirty="0">
                <a:solidFill>
                  <a:srgbClr val="006600"/>
                </a:solidFill>
                <a:latin typeface="Times New Roman" panose="02020603050405020304" pitchFamily="18" charset="0"/>
              </a:rPr>
              <a:t>t</a:t>
            </a:r>
            <a:r>
              <a:rPr lang="en-US" sz="2300" dirty="0">
                <a:solidFill>
                  <a:srgbClr val="006600"/>
                </a:solidFill>
                <a:latin typeface="Times New Roman" panose="02020603050405020304" pitchFamily="18" charset="0"/>
              </a:rPr>
              <a:t>)</a:t>
            </a:r>
            <a:r>
              <a:rPr lang="en-US" sz="2300" b="1" dirty="0">
                <a:solidFill>
                  <a:srgbClr val="006600"/>
                </a:solidFill>
                <a:latin typeface="Courier New" panose="02070309020205020404" pitchFamily="49" charset="0"/>
              </a:rPr>
              <a:t> is ready, update now</a:t>
            </a:r>
          </a:p>
          <a:p>
            <a:pPr algn="just">
              <a:lnSpc>
                <a:spcPts val="2600"/>
              </a:lnSpc>
            </a:pPr>
            <a:r>
              <a:rPr lang="en-US" sz="2300" dirty="0">
                <a:latin typeface="Times New Roman" panose="02020603050405020304" pitchFamily="18" charset="0"/>
              </a:rPr>
              <a:t>34	:</a:t>
            </a:r>
            <a:r>
              <a:rPr lang="en-US" sz="2300" i="1" dirty="0">
                <a:latin typeface="Times New Roman" panose="02020603050405020304" pitchFamily="18" charset="0"/>
              </a:rPr>
              <a:t> </a:t>
            </a:r>
            <a:r>
              <a:rPr lang="en-US" sz="2300" b="1" dirty="0">
                <a:solidFill>
                  <a:srgbClr val="000000"/>
                </a:solidFill>
                <a:latin typeface="Courier New" panose="02070309020205020404" pitchFamily="49" charset="0"/>
              </a:rPr>
              <a:t>  </a:t>
            </a:r>
            <a:r>
              <a:rPr lang="en-US" sz="2300" b="1" dirty="0">
                <a:solidFill>
                  <a:srgbClr val="000000"/>
                </a:solidFill>
                <a:latin typeface="Times New Roman" panose="02020603050405020304" pitchFamily="18" charset="0"/>
              </a:rPr>
              <a:t>w</a:t>
            </a:r>
            <a:r>
              <a:rPr lang="en-US" sz="2300" dirty="0">
                <a:solidFill>
                  <a:srgbClr val="000000"/>
                </a:solidFill>
                <a:latin typeface="Times New Roman" panose="02020603050405020304" pitchFamily="18" charset="0"/>
              </a:rPr>
              <a:t>(</a:t>
            </a:r>
            <a:r>
              <a:rPr lang="en-US" sz="2300" i="1" dirty="0">
                <a:solidFill>
                  <a:srgbClr val="000000"/>
                </a:solidFill>
                <a:latin typeface="Times New Roman" panose="02020603050405020304" pitchFamily="18" charset="0"/>
              </a:rPr>
              <a:t>t</a:t>
            </a:r>
            <a:r>
              <a:rPr lang="en-US" sz="2300" dirty="0">
                <a:solidFill>
                  <a:srgbClr val="000000"/>
                </a:solidFill>
                <a:latin typeface="Times New Roman" panose="02020603050405020304" pitchFamily="18" charset="0"/>
              </a:rPr>
              <a:t>+1) = </a:t>
            </a:r>
            <a:r>
              <a:rPr lang="en-US" sz="2300" b="1" dirty="0">
                <a:solidFill>
                  <a:srgbClr val="000000"/>
                </a:solidFill>
                <a:latin typeface="Times New Roman" panose="02020603050405020304" pitchFamily="18" charset="0"/>
              </a:rPr>
              <a:t>w</a:t>
            </a:r>
            <a:r>
              <a:rPr lang="en-US" sz="2300" dirty="0">
                <a:solidFill>
                  <a:srgbClr val="000000"/>
                </a:solidFill>
                <a:latin typeface="Times New Roman" panose="02020603050405020304" pitchFamily="18" charset="0"/>
              </a:rPr>
              <a:t>(</a:t>
            </a:r>
            <a:r>
              <a:rPr lang="en-US" sz="2300" i="1" dirty="0">
                <a:solidFill>
                  <a:srgbClr val="000000"/>
                </a:solidFill>
                <a:latin typeface="Times New Roman" panose="02020603050405020304" pitchFamily="18" charset="0"/>
              </a:rPr>
              <a:t>t</a:t>
            </a:r>
            <a:r>
              <a:rPr lang="en-US" sz="2300" dirty="0">
                <a:solidFill>
                  <a:srgbClr val="000000"/>
                </a:solidFill>
                <a:latin typeface="Times New Roman" panose="02020603050405020304" pitchFamily="18" charset="0"/>
              </a:rPr>
              <a:t>) </a:t>
            </a:r>
            <a:r>
              <a:rPr lang="en-US" sz="2300" dirty="0">
                <a:solidFill>
                  <a:srgbClr val="000000"/>
                </a:solidFill>
                <a:latin typeface="Times New Roman" panose="02020603050405020304" pitchFamily="18" charset="0"/>
                <a:sym typeface="Symbol" panose="05050102010706020507" pitchFamily="18" charset="2"/>
              </a:rPr>
              <a:t> (</a:t>
            </a:r>
            <a:r>
              <a:rPr lang="en-US" sz="2300" i="1" dirty="0">
                <a:solidFill>
                  <a:srgbClr val="000000"/>
                </a:solidFill>
                <a:latin typeface="Symbol" panose="05050102010706020507" pitchFamily="18" charset="2"/>
                <a:sym typeface="Symbol" panose="05050102010706020507" pitchFamily="18" charset="2"/>
              </a:rPr>
              <a:t>m </a:t>
            </a:r>
            <a:r>
              <a:rPr lang="en-US" sz="2300" b="1" dirty="0">
                <a:solidFill>
                  <a:srgbClr val="000000"/>
                </a:solidFill>
                <a:latin typeface="Times New Roman" panose="02020603050405020304" pitchFamily="18" charset="0"/>
                <a:sym typeface="Symbol" panose="05050102010706020507" pitchFamily="18" charset="2"/>
              </a:rPr>
              <a:t>I</a:t>
            </a:r>
            <a:r>
              <a:rPr lang="en-US" sz="2300" dirty="0">
                <a:solidFill>
                  <a:srgbClr val="000000"/>
                </a:solidFill>
                <a:latin typeface="Times New Roman" panose="02020603050405020304" pitchFamily="18" charset="0"/>
                <a:sym typeface="Symbol" panose="05050102010706020507" pitchFamily="18" charset="2"/>
              </a:rPr>
              <a:t>+</a:t>
            </a:r>
            <a:r>
              <a:rPr lang="en-US" sz="2300" b="1" dirty="0">
                <a:solidFill>
                  <a:srgbClr val="000000"/>
                </a:solidFill>
                <a:latin typeface="Times New Roman" panose="02020603050405020304" pitchFamily="18" charset="0"/>
                <a:sym typeface="Symbol" panose="05050102010706020507" pitchFamily="18" charset="2"/>
              </a:rPr>
              <a:t>J</a:t>
            </a:r>
            <a:r>
              <a:rPr lang="en-US" sz="2300" b="1" baseline="-25000" dirty="0">
                <a:solidFill>
                  <a:srgbClr val="000000"/>
                </a:solidFill>
                <a:latin typeface="Times New Roman" panose="02020603050405020304" pitchFamily="18" charset="0"/>
                <a:sym typeface="Symbol" panose="05050102010706020507" pitchFamily="18" charset="2"/>
              </a:rPr>
              <a:t>F</a:t>
            </a:r>
            <a:r>
              <a:rPr lang="en-US" sz="2300" dirty="0">
                <a:solidFill>
                  <a:srgbClr val="000000"/>
                </a:solidFill>
                <a:latin typeface="Times New Roman" panose="02020603050405020304" pitchFamily="18" charset="0"/>
                <a:sym typeface="Symbol" panose="05050102010706020507" pitchFamily="18" charset="2"/>
              </a:rPr>
              <a:t>(</a:t>
            </a:r>
            <a:r>
              <a:rPr lang="en-US" sz="2300" i="1" dirty="0">
                <a:solidFill>
                  <a:srgbClr val="000000"/>
                </a:solidFill>
                <a:latin typeface="Times New Roman" panose="02020603050405020304" pitchFamily="18" charset="0"/>
                <a:sym typeface="Symbol" panose="05050102010706020507" pitchFamily="18" charset="2"/>
              </a:rPr>
              <a:t>t</a:t>
            </a:r>
            <a:r>
              <a:rPr lang="en-US" sz="2300" dirty="0">
                <a:solidFill>
                  <a:srgbClr val="000000"/>
                </a:solidFill>
                <a:latin typeface="Times New Roman" panose="02020603050405020304" pitchFamily="18" charset="0"/>
                <a:sym typeface="Symbol" panose="05050102010706020507" pitchFamily="18" charset="2"/>
              </a:rPr>
              <a:t>)</a:t>
            </a:r>
            <a:r>
              <a:rPr lang="en-US" sz="2300" baseline="30000" dirty="0">
                <a:solidFill>
                  <a:srgbClr val="000000"/>
                </a:solidFill>
                <a:latin typeface="Times New Roman" panose="02020603050405020304" pitchFamily="18" charset="0"/>
                <a:sym typeface="Symbol" panose="05050102010706020507" pitchFamily="18" charset="2"/>
              </a:rPr>
              <a:t>T</a:t>
            </a:r>
            <a:r>
              <a:rPr lang="en-US" sz="2300" b="1" dirty="0">
                <a:solidFill>
                  <a:srgbClr val="000000"/>
                </a:solidFill>
                <a:latin typeface="Times New Roman" panose="02020603050405020304" pitchFamily="18" charset="0"/>
                <a:sym typeface="Symbol" panose="05050102010706020507" pitchFamily="18" charset="2"/>
              </a:rPr>
              <a:t>J</a:t>
            </a:r>
            <a:r>
              <a:rPr lang="en-US" sz="2300" b="1" baseline="-25000" dirty="0">
                <a:solidFill>
                  <a:srgbClr val="000000"/>
                </a:solidFill>
                <a:latin typeface="Times New Roman" panose="02020603050405020304" pitchFamily="18" charset="0"/>
                <a:sym typeface="Symbol" panose="05050102010706020507" pitchFamily="18" charset="2"/>
              </a:rPr>
              <a:t>F</a:t>
            </a:r>
            <a:r>
              <a:rPr lang="en-US" sz="2300" dirty="0">
                <a:solidFill>
                  <a:srgbClr val="000000"/>
                </a:solidFill>
                <a:latin typeface="Times New Roman" panose="02020603050405020304" pitchFamily="18" charset="0"/>
                <a:sym typeface="Symbol" panose="05050102010706020507" pitchFamily="18" charset="2"/>
              </a:rPr>
              <a:t>(</a:t>
            </a:r>
            <a:r>
              <a:rPr lang="en-US" sz="2300" i="1" dirty="0">
                <a:solidFill>
                  <a:srgbClr val="000000"/>
                </a:solidFill>
                <a:latin typeface="Times New Roman" panose="02020603050405020304" pitchFamily="18" charset="0"/>
                <a:sym typeface="Symbol" panose="05050102010706020507" pitchFamily="18" charset="2"/>
              </a:rPr>
              <a:t>t</a:t>
            </a:r>
            <a:r>
              <a:rPr lang="en-US" sz="2300" dirty="0">
                <a:solidFill>
                  <a:srgbClr val="000000"/>
                </a:solidFill>
                <a:latin typeface="Times New Roman" panose="02020603050405020304" pitchFamily="18" charset="0"/>
                <a:sym typeface="Symbol" panose="05050102010706020507" pitchFamily="18" charset="2"/>
              </a:rPr>
              <a:t>))</a:t>
            </a:r>
            <a:r>
              <a:rPr lang="en-US" sz="2300" baseline="30000" dirty="0">
                <a:solidFill>
                  <a:srgbClr val="000000"/>
                </a:solidFill>
                <a:latin typeface="Times New Roman" panose="02020603050405020304" pitchFamily="18" charset="0"/>
                <a:sym typeface="Symbol" panose="05050102010706020507" pitchFamily="18" charset="2"/>
              </a:rPr>
              <a:t>-1</a:t>
            </a:r>
            <a:r>
              <a:rPr lang="en-US" sz="2300" b="1" dirty="0">
                <a:solidFill>
                  <a:srgbClr val="000000"/>
                </a:solidFill>
                <a:latin typeface="Times New Roman" panose="02020603050405020304" pitchFamily="18" charset="0"/>
                <a:sym typeface="Symbol" panose="05050102010706020507" pitchFamily="18" charset="2"/>
              </a:rPr>
              <a:t>J</a:t>
            </a:r>
            <a:r>
              <a:rPr lang="en-US" sz="2300" b="1" baseline="-25000" dirty="0">
                <a:solidFill>
                  <a:srgbClr val="000000"/>
                </a:solidFill>
                <a:latin typeface="Times New Roman" panose="02020603050405020304" pitchFamily="18" charset="0"/>
                <a:sym typeface="Symbol" panose="05050102010706020507" pitchFamily="18" charset="2"/>
              </a:rPr>
              <a:t>F</a:t>
            </a:r>
            <a:r>
              <a:rPr lang="en-US" sz="2300" dirty="0">
                <a:solidFill>
                  <a:srgbClr val="000000"/>
                </a:solidFill>
                <a:latin typeface="Times New Roman" panose="02020603050405020304" pitchFamily="18" charset="0"/>
                <a:sym typeface="Symbol" panose="05050102010706020507" pitchFamily="18" charset="2"/>
              </a:rPr>
              <a:t>(</a:t>
            </a:r>
            <a:r>
              <a:rPr lang="en-US" sz="2300" i="1" dirty="0">
                <a:solidFill>
                  <a:srgbClr val="000000"/>
                </a:solidFill>
                <a:latin typeface="Times New Roman" panose="02020603050405020304" pitchFamily="18" charset="0"/>
                <a:sym typeface="Symbol" panose="05050102010706020507" pitchFamily="18" charset="2"/>
              </a:rPr>
              <a:t>t</a:t>
            </a:r>
            <a:r>
              <a:rPr lang="en-US" sz="2300" dirty="0">
                <a:solidFill>
                  <a:srgbClr val="000000"/>
                </a:solidFill>
                <a:latin typeface="Times New Roman" panose="02020603050405020304" pitchFamily="18" charset="0"/>
                <a:sym typeface="Symbol" panose="05050102010706020507" pitchFamily="18" charset="2"/>
              </a:rPr>
              <a:t>)</a:t>
            </a:r>
            <a:r>
              <a:rPr lang="en-US" sz="2300" baseline="30000" dirty="0">
                <a:solidFill>
                  <a:srgbClr val="000000"/>
                </a:solidFill>
                <a:latin typeface="Times New Roman" panose="02020603050405020304" pitchFamily="18" charset="0"/>
                <a:sym typeface="Symbol" panose="05050102010706020507" pitchFamily="18" charset="2"/>
              </a:rPr>
              <a:t>T</a:t>
            </a:r>
            <a:r>
              <a:rPr lang="en-US" sz="2300" b="1" dirty="0">
                <a:solidFill>
                  <a:srgbClr val="000000"/>
                </a:solidFill>
                <a:latin typeface="Times New Roman" panose="02020603050405020304" pitchFamily="18" charset="0"/>
                <a:sym typeface="Symbol" panose="05050102010706020507" pitchFamily="18" charset="2"/>
              </a:rPr>
              <a:t>E</a:t>
            </a:r>
            <a:r>
              <a:rPr lang="en-US" sz="2300" b="1" baseline="-25000" dirty="0">
                <a:solidFill>
                  <a:srgbClr val="000000"/>
                </a:solidFill>
                <a:latin typeface="Times New Roman" panose="02020603050405020304" pitchFamily="18" charset="0"/>
                <a:sym typeface="Symbol" panose="05050102010706020507" pitchFamily="18" charset="2"/>
              </a:rPr>
              <a:t>F</a:t>
            </a:r>
            <a:r>
              <a:rPr lang="en-US" sz="2300" dirty="0">
                <a:solidFill>
                  <a:srgbClr val="000000"/>
                </a:solidFill>
                <a:latin typeface="Times New Roman" panose="02020603050405020304" pitchFamily="18" charset="0"/>
                <a:sym typeface="Symbol" panose="05050102010706020507" pitchFamily="18" charset="2"/>
              </a:rPr>
              <a:t>(</a:t>
            </a:r>
            <a:r>
              <a:rPr lang="en-US" sz="2300" i="1" dirty="0">
                <a:solidFill>
                  <a:srgbClr val="000000"/>
                </a:solidFill>
                <a:latin typeface="Times New Roman" panose="02020603050405020304" pitchFamily="18" charset="0"/>
                <a:sym typeface="Symbol" panose="05050102010706020507" pitchFamily="18" charset="2"/>
              </a:rPr>
              <a:t>t</a:t>
            </a:r>
            <a:r>
              <a:rPr lang="en-US" sz="2300" dirty="0">
                <a:solidFill>
                  <a:srgbClr val="000000"/>
                </a:solidFill>
                <a:latin typeface="Times New Roman" panose="02020603050405020304" pitchFamily="18" charset="0"/>
                <a:sym typeface="Symbol" panose="05050102010706020507" pitchFamily="18" charset="2"/>
              </a:rPr>
              <a:t>)</a:t>
            </a:r>
          </a:p>
          <a:p>
            <a:pPr algn="just">
              <a:lnSpc>
                <a:spcPts val="2600"/>
              </a:lnSpc>
            </a:pPr>
            <a:r>
              <a:rPr lang="en-US" sz="2300" dirty="0">
                <a:latin typeface="Times New Roman" panose="02020603050405020304" pitchFamily="18" charset="0"/>
              </a:rPr>
              <a:t>35	:</a:t>
            </a:r>
            <a:r>
              <a:rPr lang="en-US" sz="2300" i="1" dirty="0">
                <a:latin typeface="Times New Roman" panose="02020603050405020304" pitchFamily="18" charset="0"/>
              </a:rPr>
              <a:t> </a:t>
            </a:r>
            <a:r>
              <a:rPr lang="en-US" sz="2300" b="1" dirty="0">
                <a:solidFill>
                  <a:srgbClr val="000000"/>
                </a:solidFill>
                <a:latin typeface="Courier New" panose="02070309020205020404" pitchFamily="49" charset="0"/>
              </a:rPr>
              <a:t>  </a:t>
            </a:r>
            <a:r>
              <a:rPr lang="en-US" sz="2300" b="1" dirty="0" err="1">
                <a:solidFill>
                  <a:srgbClr val="000000"/>
                </a:solidFill>
                <a:latin typeface="Courier New" panose="02070309020205020404" pitchFamily="49" charset="0"/>
              </a:rPr>
              <a:t>DistributeNewValuesToTheirPositions</a:t>
            </a:r>
            <a:endParaRPr lang="en-US" sz="2300" b="1" dirty="0">
              <a:solidFill>
                <a:srgbClr val="000000"/>
              </a:solidFill>
              <a:latin typeface="Courier New" panose="02070309020205020404" pitchFamily="49" charset="0"/>
            </a:endParaRPr>
          </a:p>
          <a:p>
            <a:pPr algn="just">
              <a:lnSpc>
                <a:spcPts val="2600"/>
              </a:lnSpc>
            </a:pPr>
            <a:r>
              <a:rPr lang="en-US" sz="2300" dirty="0">
                <a:latin typeface="Times New Roman" panose="02020603050405020304" pitchFamily="18" charset="0"/>
              </a:rPr>
              <a:t>36	:</a:t>
            </a:r>
            <a:r>
              <a:rPr lang="en-US" sz="2300" i="1" dirty="0">
                <a:latin typeface="Times New Roman" panose="02020603050405020304" pitchFamily="18" charset="0"/>
              </a:rPr>
              <a:t> </a:t>
            </a:r>
            <a:r>
              <a:rPr lang="en-US" sz="2300" b="1" dirty="0">
                <a:solidFill>
                  <a:srgbClr val="006600"/>
                </a:solidFill>
                <a:latin typeface="Courier New" panose="02070309020205020404" pitchFamily="49" charset="0"/>
              </a:rPr>
              <a:t>  </a:t>
            </a:r>
            <a:r>
              <a:rPr lang="en-US" sz="2300" i="1" dirty="0">
                <a:solidFill>
                  <a:srgbClr val="000000"/>
                </a:solidFill>
                <a:latin typeface="Times New Roman" panose="02020603050405020304" pitchFamily="18" charset="0"/>
              </a:rPr>
              <a:t>L</a:t>
            </a:r>
            <a:r>
              <a:rPr lang="en-US" sz="2300" i="1" baseline="-25000" dirty="0">
                <a:solidFill>
                  <a:srgbClr val="000000"/>
                </a:solidFill>
                <a:latin typeface="Times New Roman" panose="02020603050405020304" pitchFamily="18" charset="0"/>
              </a:rPr>
              <a:t>F</a:t>
            </a:r>
            <a:r>
              <a:rPr lang="en-US" sz="2300" b="1" dirty="0">
                <a:solidFill>
                  <a:srgbClr val="000000"/>
                </a:solidFill>
                <a:latin typeface="Times New Roman" panose="02020603050405020304" pitchFamily="18" charset="0"/>
              </a:rPr>
              <a:t> = E</a:t>
            </a:r>
            <a:r>
              <a:rPr lang="en-US" sz="2300" b="1" baseline="-25000" dirty="0">
                <a:solidFill>
                  <a:srgbClr val="000000"/>
                </a:solidFill>
                <a:latin typeface="Times New Roman" panose="02020603050405020304" pitchFamily="18" charset="0"/>
              </a:rPr>
              <a:t>F</a:t>
            </a:r>
            <a:r>
              <a:rPr lang="en-US" sz="2300" baseline="30000" dirty="0">
                <a:solidFill>
                  <a:srgbClr val="000000"/>
                </a:solidFill>
                <a:latin typeface="Times New Roman" panose="02020603050405020304" pitchFamily="18" charset="0"/>
              </a:rPr>
              <a:t>T</a:t>
            </a:r>
            <a:r>
              <a:rPr lang="en-US" sz="2300" b="1" dirty="0">
                <a:solidFill>
                  <a:srgbClr val="000000"/>
                </a:solidFill>
                <a:latin typeface="Times New Roman" panose="02020603050405020304" pitchFamily="18" charset="0"/>
              </a:rPr>
              <a:t>E</a:t>
            </a:r>
            <a:r>
              <a:rPr lang="en-US" sz="2300" b="1" baseline="-25000" dirty="0">
                <a:solidFill>
                  <a:srgbClr val="000000"/>
                </a:solidFill>
                <a:latin typeface="Times New Roman" panose="02020603050405020304" pitchFamily="18" charset="0"/>
              </a:rPr>
              <a:t>F</a:t>
            </a:r>
            <a:endParaRPr lang="en-US" sz="2300" b="1" dirty="0">
              <a:solidFill>
                <a:srgbClr val="006600"/>
              </a:solidFill>
              <a:latin typeface="Times New Roman" panose="02020603050405020304" pitchFamily="18" charset="0"/>
            </a:endParaRPr>
          </a:p>
          <a:p>
            <a:pPr algn="just">
              <a:lnSpc>
                <a:spcPts val="2600"/>
              </a:lnSpc>
            </a:pPr>
            <a:r>
              <a:rPr lang="en-US" sz="2300" dirty="0">
                <a:latin typeface="Times New Roman" panose="02020603050405020304" pitchFamily="18" charset="0"/>
              </a:rPr>
              <a:t>37	:</a:t>
            </a:r>
            <a:r>
              <a:rPr lang="en-US" sz="2300" i="1" dirty="0">
                <a:latin typeface="Times New Roman" panose="02020603050405020304" pitchFamily="18" charset="0"/>
              </a:rPr>
              <a:t> </a:t>
            </a:r>
            <a:r>
              <a:rPr lang="en-US" sz="2300" b="1" dirty="0">
                <a:solidFill>
                  <a:srgbClr val="0000CC"/>
                </a:solidFill>
                <a:latin typeface="Courier New" panose="02070309020205020404" pitchFamily="49" charset="0"/>
              </a:rPr>
              <a:t>  </a:t>
            </a:r>
            <a:r>
              <a:rPr lang="en-US" sz="2300" b="1" dirty="0" err="1">
                <a:solidFill>
                  <a:srgbClr val="000000"/>
                </a:solidFill>
                <a:latin typeface="Courier New" panose="02070309020205020404" pitchFamily="49" charset="0"/>
              </a:rPr>
              <a:t>DisplayCost</a:t>
            </a:r>
            <a:r>
              <a:rPr lang="en-US" sz="2300" b="1" dirty="0">
                <a:solidFill>
                  <a:srgbClr val="000000"/>
                </a:solidFill>
                <a:latin typeface="Courier New" panose="02070309020205020404" pitchFamily="49" charset="0"/>
              </a:rPr>
              <a:t> </a:t>
            </a:r>
            <a:r>
              <a:rPr lang="en-US" sz="2300" i="1" dirty="0">
                <a:solidFill>
                  <a:srgbClr val="000000"/>
                </a:solidFill>
                <a:latin typeface="Times New Roman" panose="02020603050405020304" pitchFamily="18" charset="0"/>
              </a:rPr>
              <a:t>L</a:t>
            </a:r>
            <a:r>
              <a:rPr lang="en-US" sz="2300" i="1" baseline="-25000" dirty="0">
                <a:solidFill>
                  <a:srgbClr val="000000"/>
                </a:solidFill>
                <a:latin typeface="Times New Roman" panose="02020603050405020304" pitchFamily="18" charset="0"/>
              </a:rPr>
              <a:t>F</a:t>
            </a:r>
            <a:endParaRPr lang="en-US" sz="2300" dirty="0">
              <a:solidFill>
                <a:srgbClr val="000000"/>
              </a:solidFill>
              <a:latin typeface="Times New Roman" panose="02020603050405020304" pitchFamily="18" charset="0"/>
            </a:endParaRPr>
          </a:p>
          <a:p>
            <a:pPr algn="just">
              <a:lnSpc>
                <a:spcPts val="2600"/>
              </a:lnSpc>
            </a:pPr>
            <a:r>
              <a:rPr lang="en-US" sz="2300" dirty="0">
                <a:latin typeface="Times New Roman" panose="02020603050405020304" pitchFamily="18" charset="0"/>
              </a:rPr>
              <a:t>38	:</a:t>
            </a:r>
            <a:r>
              <a:rPr lang="en-US" sz="2300" i="1" dirty="0">
                <a:latin typeface="Times New Roman" panose="02020603050405020304" pitchFamily="18" charset="0"/>
              </a:rPr>
              <a:t> </a:t>
            </a:r>
            <a:r>
              <a:rPr lang="en-US" sz="2300" b="1" dirty="0">
                <a:solidFill>
                  <a:srgbClr val="0000CC"/>
                </a:solidFill>
                <a:latin typeface="Courier New" panose="02070309020205020404" pitchFamily="49" charset="0"/>
              </a:rPr>
              <a:t>  </a:t>
            </a:r>
            <a:r>
              <a:rPr lang="en-US" sz="2300" b="1" dirty="0" err="1">
                <a:solidFill>
                  <a:srgbClr val="000000"/>
                </a:solidFill>
                <a:latin typeface="Courier New" panose="02070309020205020404" pitchFamily="49" charset="0"/>
              </a:rPr>
              <a:t>Update</a:t>
            </a:r>
            <a:r>
              <a:rPr lang="en-US" sz="2300" b="1" dirty="0" err="1">
                <a:solidFill>
                  <a:srgbClr val="000000"/>
                </a:solidFill>
                <a:latin typeface="Symbol" panose="05050102010706020507" pitchFamily="18" charset="2"/>
              </a:rPr>
              <a:t>_</a:t>
            </a:r>
            <a:r>
              <a:rPr lang="en-US" sz="2300" i="1" dirty="0" err="1">
                <a:solidFill>
                  <a:srgbClr val="000000"/>
                </a:solidFill>
                <a:latin typeface="Symbol" panose="05050102010706020507" pitchFamily="18" charset="2"/>
              </a:rPr>
              <a:t>m_</a:t>
            </a:r>
            <a:r>
              <a:rPr lang="en-US" sz="2300" b="1" dirty="0" err="1">
                <a:solidFill>
                  <a:srgbClr val="000000"/>
                </a:solidFill>
                <a:latin typeface="Courier New" panose="02070309020205020404" pitchFamily="49" charset="0"/>
              </a:rPr>
              <a:t>IfNecessary</a:t>
            </a:r>
            <a:endParaRPr lang="en-US" sz="2300" b="1" dirty="0">
              <a:solidFill>
                <a:srgbClr val="000000"/>
              </a:solidFill>
              <a:latin typeface="Courier New" panose="02070309020205020404" pitchFamily="49" charset="0"/>
            </a:endParaRPr>
          </a:p>
          <a:p>
            <a:pPr algn="just">
              <a:lnSpc>
                <a:spcPts val="2600"/>
              </a:lnSpc>
            </a:pPr>
            <a:r>
              <a:rPr lang="en-US" sz="2300" dirty="0">
                <a:latin typeface="Times New Roman" panose="02020603050405020304" pitchFamily="18" charset="0"/>
              </a:rPr>
              <a:t>39	:</a:t>
            </a:r>
            <a:r>
              <a:rPr lang="en-US" sz="2300" i="1" dirty="0">
                <a:latin typeface="Times New Roman" panose="02020603050405020304" pitchFamily="18" charset="0"/>
              </a:rPr>
              <a:t> </a:t>
            </a:r>
            <a:r>
              <a:rPr lang="en-US" sz="2300" b="1" dirty="0">
                <a:solidFill>
                  <a:srgbClr val="0000CC"/>
                </a:solidFill>
                <a:latin typeface="Courier New" panose="02070309020205020404" pitchFamily="49" charset="0"/>
              </a:rPr>
              <a:t>  </a:t>
            </a:r>
            <a:r>
              <a:rPr lang="en-US" sz="2300" b="1" dirty="0" err="1">
                <a:solidFill>
                  <a:srgbClr val="000000"/>
                </a:solidFill>
                <a:latin typeface="Courier New" panose="02070309020205020404" pitchFamily="49" charset="0"/>
              </a:rPr>
              <a:t>RunEarlyStoppingRoutineIfNecessary</a:t>
            </a:r>
            <a:endParaRPr lang="en-US" sz="2300" b="1" dirty="0">
              <a:solidFill>
                <a:srgbClr val="006600"/>
              </a:solidFill>
              <a:latin typeface="Courier New" panose="02070309020205020404" pitchFamily="49" charset="0"/>
            </a:endParaRPr>
          </a:p>
          <a:p>
            <a:pPr algn="just">
              <a:lnSpc>
                <a:spcPts val="2600"/>
              </a:lnSpc>
            </a:pPr>
            <a:r>
              <a:rPr lang="en-US" sz="2300" dirty="0">
                <a:latin typeface="Times New Roman" panose="02020603050405020304" pitchFamily="18" charset="0"/>
              </a:rPr>
              <a:t>40	:</a:t>
            </a:r>
            <a:r>
              <a:rPr lang="en-US" sz="2300" i="1" dirty="0">
                <a:latin typeface="Times New Roman" panose="02020603050405020304" pitchFamily="18" charset="0"/>
              </a:rPr>
              <a:t> </a:t>
            </a:r>
            <a:r>
              <a:rPr lang="en-US" sz="2300" dirty="0">
                <a:latin typeface="Courier New" panose="02070309020205020404" pitchFamily="49" charset="0"/>
              </a:rPr>
              <a:t>  </a:t>
            </a:r>
            <a:r>
              <a:rPr lang="en-US" sz="2300" i="1" dirty="0">
                <a:latin typeface="Times New Roman" panose="02020603050405020304" pitchFamily="18" charset="0"/>
              </a:rPr>
              <a:t>t</a:t>
            </a:r>
            <a:r>
              <a:rPr lang="en-US" sz="2300" dirty="0">
                <a:latin typeface="Times New Roman" panose="02020603050405020304" pitchFamily="18" charset="0"/>
              </a:rPr>
              <a:t> = </a:t>
            </a:r>
            <a:r>
              <a:rPr lang="en-US" sz="2300" i="1" dirty="0">
                <a:latin typeface="Times New Roman" panose="02020603050405020304" pitchFamily="18" charset="0"/>
              </a:rPr>
              <a:t>t</a:t>
            </a:r>
            <a:r>
              <a:rPr lang="en-US" sz="2300" dirty="0">
                <a:latin typeface="Times New Roman" panose="02020603050405020304" pitchFamily="18" charset="0"/>
              </a:rPr>
              <a:t>+1</a:t>
            </a:r>
            <a:r>
              <a:rPr lang="en-US" sz="2300" dirty="0">
                <a:latin typeface="Courier New" panose="02070309020205020404" pitchFamily="49" charset="0"/>
              </a:rPr>
              <a:t>;</a:t>
            </a:r>
            <a:endParaRPr lang="en-US" sz="2300" b="1" dirty="0">
              <a:solidFill>
                <a:srgbClr val="000000"/>
              </a:solidFill>
              <a:latin typeface="Courier New" panose="02070309020205020404" pitchFamily="49" charset="0"/>
            </a:endParaRPr>
          </a:p>
          <a:p>
            <a:pPr>
              <a:lnSpc>
                <a:spcPts val="2600"/>
              </a:lnSpc>
            </a:pPr>
            <a:r>
              <a:rPr lang="en-US" sz="2300" dirty="0">
                <a:latin typeface="Times New Roman" panose="02020603050405020304" pitchFamily="18" charset="0"/>
              </a:rPr>
              <a:t>41	:</a:t>
            </a:r>
            <a:r>
              <a:rPr lang="en-US" sz="2300" i="1" dirty="0">
                <a:latin typeface="Times New Roman" panose="02020603050405020304" pitchFamily="18" charset="0"/>
              </a:rPr>
              <a:t> </a:t>
            </a:r>
            <a:r>
              <a:rPr lang="en-US" sz="2300" b="1" dirty="0">
                <a:solidFill>
                  <a:srgbClr val="0000CC"/>
                </a:solidFill>
                <a:latin typeface="Courier New" panose="02070309020205020404" pitchFamily="49" charset="0"/>
              </a:rPr>
              <a:t>end</a:t>
            </a:r>
            <a:endParaRPr lang="tr-TR" sz="23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52235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An </a:t>
            </a:r>
            <a:r>
              <a:rPr lang="tr-TR" dirty="0" err="1"/>
              <a:t>Illustrative</a:t>
            </a:r>
            <a:r>
              <a:rPr lang="tr-TR" dirty="0"/>
              <a:t> </a:t>
            </a:r>
            <a:r>
              <a:rPr lang="tr-TR" dirty="0" err="1"/>
              <a:t>Example</a:t>
            </a:r>
            <a:endParaRPr lang="tr-TR" dirty="0"/>
          </a:p>
        </p:txBody>
      </p:sp>
      <p:pic>
        <p:nvPicPr>
          <p:cNvPr id="4" name="Resim 3"/>
          <p:cNvPicPr/>
          <p:nvPr/>
        </p:nvPicPr>
        <p:blipFill>
          <a:blip r:embed="rId2"/>
          <a:stretch>
            <a:fillRect/>
          </a:stretch>
        </p:blipFill>
        <p:spPr>
          <a:xfrm>
            <a:off x="342058" y="1584102"/>
            <a:ext cx="8212912" cy="4771819"/>
          </a:xfrm>
          <a:prstGeom prst="rect">
            <a:avLst/>
          </a:prstGeom>
        </p:spPr>
      </p:pic>
      <p:sp>
        <p:nvSpPr>
          <p:cNvPr id="5" name="İçerik Yer Tutucusu 2">
            <a:extLst>
              <a:ext uri="{FF2B5EF4-FFF2-40B4-BE49-F238E27FC236}">
                <a16:creationId xmlns:a16="http://schemas.microsoft.com/office/drawing/2014/main" id="{9B3E6EEF-99F6-4605-BDF4-9E4C06CA484A}"/>
              </a:ext>
            </a:extLst>
          </p:cNvPr>
          <p:cNvSpPr>
            <a:spLocks noGrp="1"/>
          </p:cNvSpPr>
          <p:nvPr>
            <p:ph idx="1"/>
          </p:nvPr>
        </p:nvSpPr>
        <p:spPr>
          <a:xfrm>
            <a:off x="628650" y="6261892"/>
            <a:ext cx="7886700" cy="461963"/>
          </a:xfrm>
        </p:spPr>
        <p:txBody>
          <a:bodyPr>
            <a:normAutofit fontScale="55000" lnSpcReduction="20000"/>
          </a:bodyPr>
          <a:lstStyle/>
          <a:p>
            <a:r>
              <a:rPr lang="tr-TR" dirty="0" err="1"/>
              <a:t>Four</a:t>
            </a:r>
            <a:r>
              <a:rPr lang="tr-TR" dirty="0"/>
              <a:t> </a:t>
            </a:r>
            <a:r>
              <a:rPr lang="tr-TR" dirty="0" err="1"/>
              <a:t>orthonormal</a:t>
            </a:r>
            <a:r>
              <a:rPr lang="tr-TR" dirty="0"/>
              <a:t> </a:t>
            </a:r>
            <a:r>
              <a:rPr lang="tr-TR" dirty="0" err="1"/>
              <a:t>surfaces</a:t>
            </a:r>
            <a:r>
              <a:rPr lang="tr-TR" dirty="0"/>
              <a:t> (</a:t>
            </a:r>
            <a:r>
              <a:rPr lang="tr-TR" dirty="0" err="1"/>
              <a:t>functions</a:t>
            </a:r>
            <a:r>
              <a:rPr lang="tr-TR" dirty="0"/>
              <a:t>) </a:t>
            </a:r>
            <a:r>
              <a:rPr lang="tr-TR" dirty="0" err="1"/>
              <a:t>were</a:t>
            </a:r>
            <a:r>
              <a:rPr lang="tr-TR" dirty="0"/>
              <a:t> </a:t>
            </a:r>
            <a:r>
              <a:rPr lang="tr-TR" dirty="0" err="1"/>
              <a:t>chosen</a:t>
            </a:r>
            <a:r>
              <a:rPr lang="tr-TR" dirty="0"/>
              <a:t> </a:t>
            </a:r>
            <a:r>
              <a:rPr lang="tr-TR" dirty="0" err="1"/>
              <a:t>to</a:t>
            </a:r>
            <a:r>
              <a:rPr lang="tr-TR" dirty="0"/>
              <a:t> </a:t>
            </a:r>
            <a:r>
              <a:rPr lang="tr-TR" dirty="0" err="1"/>
              <a:t>make</a:t>
            </a:r>
            <a:r>
              <a:rPr lang="tr-TR" dirty="0"/>
              <a:t> sure </a:t>
            </a:r>
            <a:r>
              <a:rPr lang="tr-TR" dirty="0" err="1"/>
              <a:t>that</a:t>
            </a:r>
            <a:r>
              <a:rPr lang="tr-TR" dirty="0"/>
              <a:t> </a:t>
            </a:r>
            <a:r>
              <a:rPr lang="tr-TR" dirty="0" err="1"/>
              <a:t>the</a:t>
            </a:r>
            <a:r>
              <a:rPr lang="tr-TR" dirty="0"/>
              <a:t> </a:t>
            </a:r>
            <a:r>
              <a:rPr lang="tr-TR" dirty="0" err="1"/>
              <a:t>datasets</a:t>
            </a:r>
            <a:r>
              <a:rPr lang="tr-TR" dirty="0"/>
              <a:t> </a:t>
            </a:r>
            <a:r>
              <a:rPr lang="tr-TR" dirty="0" err="1"/>
              <a:t>have</a:t>
            </a:r>
            <a:r>
              <a:rPr lang="tr-TR" dirty="0"/>
              <a:t> </a:t>
            </a:r>
            <a:r>
              <a:rPr lang="tr-TR" dirty="0" err="1"/>
              <a:t>no</a:t>
            </a:r>
            <a:r>
              <a:rPr lang="tr-TR" dirty="0"/>
              <a:t> </a:t>
            </a:r>
            <a:r>
              <a:rPr lang="tr-TR" dirty="0" err="1"/>
              <a:t>similartiy</a:t>
            </a:r>
            <a:endParaRPr lang="tr-TR" dirty="0"/>
          </a:p>
        </p:txBody>
      </p:sp>
    </p:spTree>
    <p:extLst>
      <p:ext uri="{BB962C8B-B14F-4D97-AF65-F5344CB8AC3E}">
        <p14:creationId xmlns:p14="http://schemas.microsoft.com/office/powerpoint/2010/main" val="1607990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An </a:t>
            </a:r>
            <a:r>
              <a:rPr lang="tr-TR" dirty="0" err="1"/>
              <a:t>Illustrative</a:t>
            </a:r>
            <a:r>
              <a:rPr lang="tr-TR" dirty="0"/>
              <a:t> </a:t>
            </a:r>
            <a:r>
              <a:rPr lang="tr-TR" dirty="0" err="1"/>
              <a:t>Example</a:t>
            </a:r>
            <a:endParaRPr lang="tr-TR" dirty="0"/>
          </a:p>
        </p:txBody>
      </p:sp>
      <p:sp>
        <p:nvSpPr>
          <p:cNvPr id="3" name="İçerik Yer Tutucusu 2"/>
          <p:cNvSpPr>
            <a:spLocks noGrp="1"/>
          </p:cNvSpPr>
          <p:nvPr>
            <p:ph idx="1"/>
          </p:nvPr>
        </p:nvSpPr>
        <p:spPr/>
        <p:txBody>
          <a:bodyPr/>
          <a:lstStyle/>
          <a:p>
            <a:r>
              <a:rPr lang="en-US" dirty="0"/>
              <a:t>After 2000 iterations of running Algorithm 2, </a:t>
            </a:r>
            <a:r>
              <a:rPr lang="en-US" i="1" dirty="0"/>
              <a:t>MSE</a:t>
            </a:r>
            <a:r>
              <a:rPr lang="en-US" dirty="0"/>
              <a:t> decreases to 9.882</a:t>
            </a:r>
            <a:r>
              <a:rPr lang="en-US" i="1" dirty="0"/>
              <a:t>e</a:t>
            </a:r>
            <a:r>
              <a:rPr lang="en-US" dirty="0">
                <a:sym typeface="Symbol" panose="05050102010706020507" pitchFamily="18" charset="2"/>
              </a:rPr>
              <a:t></a:t>
            </a:r>
            <a:r>
              <a:rPr lang="en-US" dirty="0"/>
              <a:t>5 and the results shown in </a:t>
            </a:r>
            <a:r>
              <a:rPr lang="tr-TR" dirty="0" err="1"/>
              <a:t>the</a:t>
            </a:r>
            <a:r>
              <a:rPr lang="tr-TR" dirty="0"/>
              <a:t> </a:t>
            </a:r>
            <a:r>
              <a:rPr lang="tr-TR" dirty="0" err="1"/>
              <a:t>previous</a:t>
            </a:r>
            <a:r>
              <a:rPr lang="tr-TR" dirty="0"/>
              <a:t> </a:t>
            </a:r>
            <a:r>
              <a:rPr lang="tr-TR" dirty="0" err="1"/>
              <a:t>slide</a:t>
            </a:r>
            <a:r>
              <a:rPr lang="tr-TR" dirty="0"/>
              <a:t> </a:t>
            </a:r>
            <a:r>
              <a:rPr lang="en-US" dirty="0"/>
              <a:t>are obtained. According to the figure, the NN is proved capable of learning multiple datasets simultaneously.</a:t>
            </a:r>
            <a:endParaRPr lang="tr-TR" dirty="0"/>
          </a:p>
          <a:p>
            <a:r>
              <a:rPr lang="en-US" dirty="0"/>
              <a:t>Since the training considers all training samples together, the proposed scheme is not vulnerable to the well known </a:t>
            </a:r>
            <a:r>
              <a:rPr lang="en-US" b="1" dirty="0">
                <a:solidFill>
                  <a:srgbClr val="FF0000"/>
                </a:solidFill>
              </a:rPr>
              <a:t>catastrophic forgetting </a:t>
            </a:r>
            <a:r>
              <a:rPr lang="en-US" dirty="0"/>
              <a:t>phenomenon. </a:t>
            </a:r>
            <a:endParaRPr lang="tr-TR" dirty="0"/>
          </a:p>
        </p:txBody>
      </p:sp>
    </p:spTree>
    <p:extLst>
      <p:ext uri="{BB962C8B-B14F-4D97-AF65-F5344CB8AC3E}">
        <p14:creationId xmlns:p14="http://schemas.microsoft.com/office/powerpoint/2010/main" val="1928779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Setting</a:t>
            </a:r>
            <a:r>
              <a:rPr lang="tr-TR" dirty="0"/>
              <a:t> </a:t>
            </a:r>
            <a:r>
              <a:rPr lang="tr-TR" dirty="0" err="1"/>
              <a:t>the</a:t>
            </a:r>
            <a:r>
              <a:rPr lang="tr-TR" dirty="0"/>
              <a:t> </a:t>
            </a:r>
            <a:r>
              <a:rPr lang="tr-TR" dirty="0" err="1"/>
              <a:t>Subnetworks</a:t>
            </a:r>
            <a:endParaRPr lang="tr-TR" dirty="0"/>
          </a:p>
        </p:txBody>
      </p:sp>
      <p:sp>
        <p:nvSpPr>
          <p:cNvPr id="3" name="İçerik Yer Tutucusu 2"/>
          <p:cNvSpPr>
            <a:spLocks noGrp="1"/>
          </p:cNvSpPr>
          <p:nvPr>
            <p:ph idx="1"/>
          </p:nvPr>
        </p:nvSpPr>
        <p:spPr/>
        <p:txBody>
          <a:bodyPr/>
          <a:lstStyle/>
          <a:p>
            <a:r>
              <a:rPr lang="tr-TR" dirty="0" err="1"/>
              <a:t>We</a:t>
            </a:r>
            <a:r>
              <a:rPr lang="tr-TR" dirty="0"/>
              <a:t> </a:t>
            </a:r>
            <a:r>
              <a:rPr lang="tr-TR" dirty="0" err="1"/>
              <a:t>will</a:t>
            </a:r>
            <a:r>
              <a:rPr lang="tr-TR" dirty="0"/>
              <a:t> Show how </a:t>
            </a:r>
            <a:r>
              <a:rPr lang="tr-TR" dirty="0" err="1"/>
              <a:t>to</a:t>
            </a:r>
            <a:r>
              <a:rPr lang="tr-TR" dirty="0"/>
              <a:t> </a:t>
            </a:r>
            <a:r>
              <a:rPr lang="en-US" dirty="0" err="1"/>
              <a:t>initializ</a:t>
            </a:r>
            <a:r>
              <a:rPr lang="tr-TR" dirty="0"/>
              <a:t>e</a:t>
            </a:r>
            <a:r>
              <a:rPr lang="en-US" dirty="0"/>
              <a:t> the elements of the mask vector (</a:t>
            </a:r>
            <a:r>
              <a:rPr lang="tr-TR" dirty="0"/>
              <a:t>      </a:t>
            </a:r>
            <a:r>
              <a:rPr lang="en-US" dirty="0"/>
              <a:t>). For this, define a random variable (</a:t>
            </a:r>
            <a:r>
              <a:rPr lang="en-US" i="1" dirty="0">
                <a:latin typeface="Times New Roman" panose="02020603050405020304" pitchFamily="18" charset="0"/>
                <a:cs typeface="Times New Roman" panose="02020603050405020304" pitchFamily="18" charset="0"/>
              </a:rPr>
              <a:t>u</a:t>
            </a:r>
            <a:r>
              <a:rPr lang="en-US" dirty="0"/>
              <a:t>) that distributes uniformly between 0 and 1. Based on this, we adopted the following scheme:</a:t>
            </a:r>
            <a:endParaRPr lang="tr-TR" dirty="0"/>
          </a:p>
          <a:p>
            <a:endParaRPr lang="tr-TR" dirty="0"/>
          </a:p>
          <a:p>
            <a:pPr marL="0" indent="0">
              <a:buNone/>
            </a:pPr>
            <a:endParaRPr lang="tr-TR" dirty="0"/>
          </a:p>
          <a:p>
            <a:pPr marL="0" indent="0">
              <a:buNone/>
            </a:pPr>
            <a:r>
              <a:rPr lang="tr-TR" i="1"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d </a:t>
            </a:r>
            <a:r>
              <a:rPr lang="en-US" dirty="0">
                <a:latin typeface="Times New Roman" panose="02020603050405020304" pitchFamily="18" charset="0"/>
                <a:cs typeface="Times New Roman" panose="02020603050405020304" pitchFamily="18" charset="0"/>
              </a:rPr>
              <a:t>= 1,2,…,</a:t>
            </a:r>
            <a:r>
              <a:rPr lang="en-US" i="1" dirty="0">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i</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1,2,…,</a:t>
            </a:r>
            <a:r>
              <a:rPr lang="en-US" i="1" dirty="0">
                <a:latin typeface="Times New Roman" panose="02020603050405020304" pitchFamily="18" charset="0"/>
                <a:cs typeface="Times New Roman" panose="02020603050405020304" pitchFamily="18" charset="0"/>
              </a:rPr>
              <a:t>N</a:t>
            </a:r>
            <a:endParaRPr lang="tr-TR" dirty="0">
              <a:latin typeface="Times New Roman" panose="02020603050405020304" pitchFamily="18" charset="0"/>
              <a:cs typeface="Times New Roman" panose="02020603050405020304" pitchFamily="18" charset="0"/>
            </a:endParaRPr>
          </a:p>
        </p:txBody>
      </p:sp>
      <p:graphicFrame>
        <p:nvGraphicFramePr>
          <p:cNvPr id="8" name="Nesne 7"/>
          <p:cNvGraphicFramePr>
            <a:graphicFrameLocks noChangeAspect="1"/>
          </p:cNvGraphicFramePr>
          <p:nvPr>
            <p:extLst>
              <p:ext uri="{D42A27DB-BD31-4B8C-83A1-F6EECF244321}">
                <p14:modId xmlns:p14="http://schemas.microsoft.com/office/powerpoint/2010/main" val="3582085621"/>
              </p:ext>
            </p:extLst>
          </p:nvPr>
        </p:nvGraphicFramePr>
        <p:xfrm>
          <a:off x="2866615" y="2154166"/>
          <a:ext cx="566593" cy="566593"/>
        </p:xfrm>
        <a:graphic>
          <a:graphicData uri="http://schemas.openxmlformats.org/presentationml/2006/ole">
            <mc:AlternateContent xmlns:mc="http://schemas.openxmlformats.org/markup-compatibility/2006">
              <mc:Choice xmlns:v="urn:schemas-microsoft-com:vml" Requires="v">
                <p:oleObj spid="_x0000_s6204" name="Equation" r:id="rId3" imgW="203024" imgH="203024" progId="Equation.DSMT4">
                  <p:embed/>
                </p:oleObj>
              </mc:Choice>
              <mc:Fallback>
                <p:oleObj name="Equation" r:id="rId3" imgW="203024" imgH="203024"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6615" y="2154166"/>
                        <a:ext cx="566593" cy="566593"/>
                      </a:xfrm>
                      <a:prstGeom prst="rect">
                        <a:avLst/>
                      </a:prstGeom>
                      <a:noFill/>
                    </p:spPr>
                  </p:pic>
                </p:oleObj>
              </mc:Fallback>
            </mc:AlternateContent>
          </a:graphicData>
        </a:graphic>
      </p:graphicFrame>
      <p:graphicFrame>
        <p:nvGraphicFramePr>
          <p:cNvPr id="10" name="Nesne 9"/>
          <p:cNvGraphicFramePr>
            <a:graphicFrameLocks noChangeAspect="1"/>
          </p:cNvGraphicFramePr>
          <p:nvPr>
            <p:extLst>
              <p:ext uri="{D42A27DB-BD31-4B8C-83A1-F6EECF244321}">
                <p14:modId xmlns:p14="http://schemas.microsoft.com/office/powerpoint/2010/main" val="263921452"/>
              </p:ext>
            </p:extLst>
          </p:nvPr>
        </p:nvGraphicFramePr>
        <p:xfrm>
          <a:off x="903180" y="3769795"/>
          <a:ext cx="2653087" cy="1133183"/>
        </p:xfrm>
        <a:graphic>
          <a:graphicData uri="http://schemas.openxmlformats.org/presentationml/2006/ole">
            <mc:AlternateContent xmlns:mc="http://schemas.openxmlformats.org/markup-compatibility/2006">
              <mc:Choice xmlns:v="urn:schemas-microsoft-com:vml" Requires="v">
                <p:oleObj spid="_x0000_s6205" name="Equation" r:id="rId5" imgW="939392" imgH="393529" progId="Equation.DSMT4">
                  <p:embed/>
                </p:oleObj>
              </mc:Choice>
              <mc:Fallback>
                <p:oleObj name="Equation" r:id="rId5" imgW="939392" imgH="393529"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3180" y="3769795"/>
                        <a:ext cx="2653087" cy="1133183"/>
                      </a:xfrm>
                      <a:prstGeom prst="rect">
                        <a:avLst/>
                      </a:prstGeom>
                      <a:noFill/>
                    </p:spPr>
                  </p:pic>
                </p:oleObj>
              </mc:Fallback>
            </mc:AlternateContent>
          </a:graphicData>
        </a:graphic>
      </p:graphicFrame>
      <p:sp>
        <p:nvSpPr>
          <p:cNvPr id="11" name="Köşeleri Yuvarlanmış Dikdörtgen Belirtme Çizgisi 10"/>
          <p:cNvSpPr/>
          <p:nvPr/>
        </p:nvSpPr>
        <p:spPr>
          <a:xfrm>
            <a:off x="5183469" y="3876383"/>
            <a:ext cx="1604408" cy="532933"/>
          </a:xfrm>
          <a:prstGeom prst="wedgeRoundRectCallout">
            <a:avLst>
              <a:gd name="adj1" fmla="val -148391"/>
              <a:gd name="adj2" fmla="val -14017"/>
              <a:gd name="adj3" fmla="val 16667"/>
            </a:avLst>
          </a:prstGeom>
          <a:solidFill>
            <a:schemeClr val="accent4">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2400" dirty="0" err="1">
                <a:solidFill>
                  <a:schemeClr val="tx1"/>
                </a:solidFill>
              </a:rPr>
              <a:t>Threshold</a:t>
            </a:r>
            <a:endParaRPr lang="tr-TR" sz="2400" dirty="0">
              <a:solidFill>
                <a:schemeClr val="tx1"/>
              </a:solidFill>
            </a:endParaRPr>
          </a:p>
        </p:txBody>
      </p:sp>
    </p:spTree>
    <p:extLst>
      <p:ext uri="{BB962C8B-B14F-4D97-AF65-F5344CB8AC3E}">
        <p14:creationId xmlns:p14="http://schemas.microsoft.com/office/powerpoint/2010/main" val="1114163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Setting</a:t>
            </a:r>
            <a:r>
              <a:rPr lang="tr-TR" dirty="0"/>
              <a:t> </a:t>
            </a:r>
            <a:r>
              <a:rPr lang="tr-TR" dirty="0" err="1"/>
              <a:t>the</a:t>
            </a:r>
            <a:r>
              <a:rPr lang="tr-TR" dirty="0"/>
              <a:t> </a:t>
            </a:r>
            <a:r>
              <a:rPr lang="tr-TR" dirty="0" err="1"/>
              <a:t>Subnetworks</a:t>
            </a:r>
            <a:endParaRPr lang="tr-TR" dirty="0"/>
          </a:p>
        </p:txBody>
      </p:sp>
      <p:sp>
        <p:nvSpPr>
          <p:cNvPr id="3" name="İçerik Yer Tutucusu 2"/>
          <p:cNvSpPr>
            <a:spLocks noGrp="1"/>
          </p:cNvSpPr>
          <p:nvPr>
            <p:ph idx="1"/>
          </p:nvPr>
        </p:nvSpPr>
        <p:spPr/>
        <p:txBody>
          <a:bodyPr>
            <a:normAutofit fontScale="92500"/>
          </a:bodyPr>
          <a:lstStyle/>
          <a:p>
            <a:r>
              <a:rPr lang="en-US" dirty="0"/>
              <a:t>The chosen threshold above is 0.3. One can increase or decrease this threshold to obtain similar results. </a:t>
            </a:r>
            <a:endParaRPr lang="tr-TR" dirty="0"/>
          </a:p>
          <a:p>
            <a:r>
              <a:rPr lang="en-US" dirty="0"/>
              <a:t>As the threshold approaches 0, it becomes difficult to learn any of the datasets as the degrees of freedom allocated for each dataset reduces and the subnetwork activates few parameters. As the threshold approaches 1, it becomes impossible to learn multiple datasets as most parameters are kept active for all datasets. </a:t>
            </a:r>
            <a:endParaRPr lang="tr-TR" dirty="0"/>
          </a:p>
          <a:p>
            <a:r>
              <a:rPr lang="en-US" dirty="0"/>
              <a:t>Depending on the size of the NN, one should be aware of this and choose a reasonable value that generates a good learning performance.</a:t>
            </a:r>
            <a:endParaRPr lang="tr-TR" dirty="0"/>
          </a:p>
        </p:txBody>
      </p:sp>
    </p:spTree>
    <p:extLst>
      <p:ext uri="{BB962C8B-B14F-4D97-AF65-F5344CB8AC3E}">
        <p14:creationId xmlns:p14="http://schemas.microsoft.com/office/powerpoint/2010/main" val="1713833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err="1"/>
              <a:t>Setting</a:t>
            </a:r>
            <a:r>
              <a:rPr lang="tr-TR" dirty="0"/>
              <a:t> </a:t>
            </a:r>
            <a:r>
              <a:rPr lang="tr-TR" dirty="0" err="1"/>
              <a:t>the</a:t>
            </a:r>
            <a:r>
              <a:rPr lang="tr-TR" dirty="0"/>
              <a:t> </a:t>
            </a:r>
            <a:r>
              <a:rPr lang="tr-TR" dirty="0" err="1"/>
              <a:t>Subnetworks</a:t>
            </a:r>
            <a:br>
              <a:rPr lang="tr-TR" dirty="0"/>
            </a:br>
            <a:r>
              <a:rPr lang="tr-TR" sz="2800" dirty="0" err="1"/>
              <a:t>Threshold</a:t>
            </a:r>
            <a:r>
              <a:rPr lang="tr-TR" sz="2800" dirty="0"/>
              <a:t> </a:t>
            </a:r>
            <a:r>
              <a:rPr lang="tr-TR" sz="2800" dirty="0" err="1"/>
              <a:t>and</a:t>
            </a:r>
            <a:r>
              <a:rPr lang="tr-TR" sz="2800" dirty="0"/>
              <a:t> NN size </a:t>
            </a:r>
            <a:r>
              <a:rPr lang="tr-TR" sz="2800" dirty="0" err="1"/>
              <a:t>must</a:t>
            </a:r>
            <a:r>
              <a:rPr lang="tr-TR" sz="2800" dirty="0"/>
              <a:t> be </a:t>
            </a:r>
            <a:r>
              <a:rPr lang="tr-TR" sz="2800" dirty="0" err="1"/>
              <a:t>chosen</a:t>
            </a:r>
            <a:r>
              <a:rPr lang="tr-TR" sz="2800" dirty="0"/>
              <a:t> </a:t>
            </a:r>
            <a:r>
              <a:rPr lang="tr-TR" sz="2800" dirty="0" err="1"/>
              <a:t>such</a:t>
            </a:r>
            <a:r>
              <a:rPr lang="tr-TR" sz="2800" dirty="0"/>
              <a:t> </a:t>
            </a:r>
            <a:r>
              <a:rPr lang="tr-TR" sz="2800" dirty="0" err="1"/>
              <a:t>that</a:t>
            </a:r>
            <a:r>
              <a:rPr lang="tr-TR" sz="2800" dirty="0"/>
              <a:t>…</a:t>
            </a:r>
          </a:p>
        </p:txBody>
      </p:sp>
      <p:sp>
        <p:nvSpPr>
          <p:cNvPr id="4" name="Oval 3"/>
          <p:cNvSpPr/>
          <p:nvPr/>
        </p:nvSpPr>
        <p:spPr>
          <a:xfrm>
            <a:off x="2207462" y="2368697"/>
            <a:ext cx="2917104" cy="2288805"/>
          </a:xfrm>
          <a:prstGeom prst="ellipse">
            <a:avLst/>
          </a:prstGeom>
          <a:no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a:p>
        </p:txBody>
      </p:sp>
      <p:sp>
        <p:nvSpPr>
          <p:cNvPr id="5" name="Oval 4"/>
          <p:cNvSpPr/>
          <p:nvPr/>
        </p:nvSpPr>
        <p:spPr>
          <a:xfrm>
            <a:off x="3696869" y="2350513"/>
            <a:ext cx="2917104" cy="2288805"/>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a:p>
        </p:txBody>
      </p:sp>
      <p:sp>
        <p:nvSpPr>
          <p:cNvPr id="6" name="Oval 5"/>
          <p:cNvSpPr/>
          <p:nvPr/>
        </p:nvSpPr>
        <p:spPr>
          <a:xfrm>
            <a:off x="2187828" y="3332231"/>
            <a:ext cx="2917104" cy="2288805"/>
          </a:xfrm>
          <a:prstGeom prst="ellipse">
            <a:avLst/>
          </a:prstGeom>
          <a:noFill/>
          <a:ln w="539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a:p>
        </p:txBody>
      </p:sp>
      <p:sp>
        <p:nvSpPr>
          <p:cNvPr id="7" name="Oval 6"/>
          <p:cNvSpPr/>
          <p:nvPr/>
        </p:nvSpPr>
        <p:spPr>
          <a:xfrm>
            <a:off x="3696869" y="3332231"/>
            <a:ext cx="2917104" cy="2288805"/>
          </a:xfrm>
          <a:prstGeom prst="ellipse">
            <a:avLst/>
          </a:prstGeom>
          <a:noFill/>
          <a:ln w="476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a:p>
        </p:txBody>
      </p:sp>
      <p:sp>
        <p:nvSpPr>
          <p:cNvPr id="8" name="Metin kutusu 7"/>
          <p:cNvSpPr txBox="1"/>
          <p:nvPr/>
        </p:nvSpPr>
        <p:spPr>
          <a:xfrm>
            <a:off x="3215126" y="2554610"/>
            <a:ext cx="914400" cy="307777"/>
          </a:xfrm>
          <a:prstGeom prst="rect">
            <a:avLst/>
          </a:prstGeom>
          <a:noFill/>
        </p:spPr>
        <p:txBody>
          <a:bodyPr wrap="square" rtlCol="0">
            <a:spAutoFit/>
          </a:bodyPr>
          <a:lstStyle/>
          <a:p>
            <a:r>
              <a:rPr lang="tr-TR" sz="1400" dirty="0">
                <a:latin typeface="Times New Roman" panose="02020603050405020304" pitchFamily="18" charset="0"/>
                <a:cs typeface="Times New Roman" panose="02020603050405020304" pitchFamily="18" charset="0"/>
              </a:rPr>
              <a:t>{</a:t>
            </a:r>
            <a:r>
              <a:rPr lang="tr-TR" sz="1400" b="1" dirty="0">
                <a:latin typeface="Times New Roman" panose="02020603050405020304" pitchFamily="18" charset="0"/>
                <a:cs typeface="Times New Roman" panose="02020603050405020304" pitchFamily="18" charset="0"/>
              </a:rPr>
              <a:t>w</a:t>
            </a:r>
            <a:r>
              <a:rPr lang="tr-TR" sz="1400" dirty="0">
                <a:latin typeface="Times New Roman" panose="02020603050405020304" pitchFamily="18" charset="0"/>
                <a:cs typeface="Times New Roman" panose="02020603050405020304" pitchFamily="18" charset="0"/>
              </a:rPr>
              <a:t>}</a:t>
            </a:r>
            <a:r>
              <a:rPr lang="tr-TR" sz="1400" baseline="-25000" dirty="0">
                <a:latin typeface="Times New Roman" panose="02020603050405020304" pitchFamily="18" charset="0"/>
                <a:cs typeface="Times New Roman" panose="02020603050405020304" pitchFamily="18" charset="0"/>
              </a:rPr>
              <a:t>1</a:t>
            </a:r>
          </a:p>
        </p:txBody>
      </p:sp>
      <p:sp>
        <p:nvSpPr>
          <p:cNvPr id="9" name="Metin kutusu 8"/>
          <p:cNvSpPr txBox="1"/>
          <p:nvPr/>
        </p:nvSpPr>
        <p:spPr>
          <a:xfrm>
            <a:off x="4072726" y="2734115"/>
            <a:ext cx="914400" cy="307777"/>
          </a:xfrm>
          <a:prstGeom prst="rect">
            <a:avLst/>
          </a:prstGeom>
          <a:noFill/>
        </p:spPr>
        <p:txBody>
          <a:bodyPr wrap="square" rtlCol="0">
            <a:spAutoFit/>
          </a:bodyPr>
          <a:lstStyle/>
          <a:p>
            <a:r>
              <a:rPr lang="tr-TR" sz="1400" dirty="0">
                <a:latin typeface="Times New Roman" panose="02020603050405020304" pitchFamily="18" charset="0"/>
                <a:cs typeface="Times New Roman" panose="02020603050405020304" pitchFamily="18" charset="0"/>
              </a:rPr>
              <a:t>{</a:t>
            </a:r>
            <a:r>
              <a:rPr lang="tr-TR" sz="1400" b="1" dirty="0">
                <a:latin typeface="Times New Roman" panose="02020603050405020304" pitchFamily="18" charset="0"/>
                <a:cs typeface="Times New Roman" panose="02020603050405020304" pitchFamily="18" charset="0"/>
              </a:rPr>
              <a:t>w</a:t>
            </a:r>
            <a:r>
              <a:rPr lang="tr-TR" sz="1400" dirty="0">
                <a:latin typeface="Times New Roman" panose="02020603050405020304" pitchFamily="18" charset="0"/>
                <a:cs typeface="Times New Roman" panose="02020603050405020304" pitchFamily="18" charset="0"/>
              </a:rPr>
              <a:t>}</a:t>
            </a:r>
            <a:r>
              <a:rPr lang="tr-TR" sz="1400" baseline="-25000" dirty="0">
                <a:latin typeface="Times New Roman" panose="02020603050405020304" pitchFamily="18" charset="0"/>
                <a:cs typeface="Times New Roman" panose="02020603050405020304" pitchFamily="18" charset="0"/>
              </a:rPr>
              <a:t>2</a:t>
            </a:r>
          </a:p>
        </p:txBody>
      </p:sp>
      <p:sp>
        <p:nvSpPr>
          <p:cNvPr id="10" name="Metin kutusu 9"/>
          <p:cNvSpPr txBox="1"/>
          <p:nvPr/>
        </p:nvSpPr>
        <p:spPr>
          <a:xfrm>
            <a:off x="4895965" y="2532498"/>
            <a:ext cx="914400" cy="307777"/>
          </a:xfrm>
          <a:prstGeom prst="rect">
            <a:avLst/>
          </a:prstGeom>
          <a:noFill/>
        </p:spPr>
        <p:txBody>
          <a:bodyPr wrap="square" rtlCol="0">
            <a:spAutoFit/>
          </a:bodyPr>
          <a:lstStyle/>
          <a:p>
            <a:r>
              <a:rPr lang="tr-TR" sz="1400" dirty="0">
                <a:latin typeface="Times New Roman" panose="02020603050405020304" pitchFamily="18" charset="0"/>
                <a:cs typeface="Times New Roman" panose="02020603050405020304" pitchFamily="18" charset="0"/>
              </a:rPr>
              <a:t>{</a:t>
            </a:r>
            <a:r>
              <a:rPr lang="tr-TR" sz="1400" b="1" dirty="0">
                <a:latin typeface="Times New Roman" panose="02020603050405020304" pitchFamily="18" charset="0"/>
                <a:cs typeface="Times New Roman" panose="02020603050405020304" pitchFamily="18" charset="0"/>
              </a:rPr>
              <a:t>w</a:t>
            </a:r>
            <a:r>
              <a:rPr lang="tr-TR" sz="1400" dirty="0">
                <a:latin typeface="Times New Roman" panose="02020603050405020304" pitchFamily="18" charset="0"/>
                <a:cs typeface="Times New Roman" panose="02020603050405020304" pitchFamily="18" charset="0"/>
              </a:rPr>
              <a:t>}</a:t>
            </a:r>
            <a:r>
              <a:rPr lang="tr-TR" sz="1400" baseline="-25000" dirty="0">
                <a:latin typeface="Times New Roman" panose="02020603050405020304" pitchFamily="18" charset="0"/>
                <a:cs typeface="Times New Roman" panose="02020603050405020304" pitchFamily="18" charset="0"/>
              </a:rPr>
              <a:t>3</a:t>
            </a:r>
          </a:p>
        </p:txBody>
      </p:sp>
      <p:sp>
        <p:nvSpPr>
          <p:cNvPr id="11" name="Metin kutusu 10"/>
          <p:cNvSpPr txBox="1"/>
          <p:nvPr/>
        </p:nvSpPr>
        <p:spPr>
          <a:xfrm>
            <a:off x="2832957" y="3715833"/>
            <a:ext cx="914400" cy="307777"/>
          </a:xfrm>
          <a:prstGeom prst="rect">
            <a:avLst/>
          </a:prstGeom>
          <a:noFill/>
        </p:spPr>
        <p:txBody>
          <a:bodyPr wrap="square" rtlCol="0">
            <a:spAutoFit/>
          </a:bodyPr>
          <a:lstStyle/>
          <a:p>
            <a:r>
              <a:rPr lang="tr-TR" sz="1400" dirty="0">
                <a:latin typeface="Times New Roman" panose="02020603050405020304" pitchFamily="18" charset="0"/>
                <a:cs typeface="Times New Roman" panose="02020603050405020304" pitchFamily="18" charset="0"/>
              </a:rPr>
              <a:t>{</a:t>
            </a:r>
            <a:r>
              <a:rPr lang="tr-TR" sz="1400" b="1" dirty="0">
                <a:latin typeface="Times New Roman" panose="02020603050405020304" pitchFamily="18" charset="0"/>
                <a:cs typeface="Times New Roman" panose="02020603050405020304" pitchFamily="18" charset="0"/>
              </a:rPr>
              <a:t>w</a:t>
            </a:r>
            <a:r>
              <a:rPr lang="tr-TR" sz="1400" dirty="0">
                <a:latin typeface="Times New Roman" panose="02020603050405020304" pitchFamily="18" charset="0"/>
                <a:cs typeface="Times New Roman" panose="02020603050405020304" pitchFamily="18" charset="0"/>
              </a:rPr>
              <a:t>}</a:t>
            </a:r>
            <a:r>
              <a:rPr lang="tr-TR" sz="1400" baseline="-25000" dirty="0">
                <a:latin typeface="Times New Roman" panose="02020603050405020304" pitchFamily="18" charset="0"/>
                <a:cs typeface="Times New Roman" panose="02020603050405020304" pitchFamily="18" charset="0"/>
              </a:rPr>
              <a:t>4</a:t>
            </a:r>
          </a:p>
        </p:txBody>
      </p:sp>
      <p:sp>
        <p:nvSpPr>
          <p:cNvPr id="12" name="Metin kutusu 11"/>
          <p:cNvSpPr txBox="1"/>
          <p:nvPr/>
        </p:nvSpPr>
        <p:spPr>
          <a:xfrm>
            <a:off x="3666014" y="3356822"/>
            <a:ext cx="914400" cy="307777"/>
          </a:xfrm>
          <a:prstGeom prst="rect">
            <a:avLst/>
          </a:prstGeom>
          <a:noFill/>
        </p:spPr>
        <p:txBody>
          <a:bodyPr wrap="square" rtlCol="0">
            <a:spAutoFit/>
          </a:bodyPr>
          <a:lstStyle/>
          <a:p>
            <a:r>
              <a:rPr lang="tr-TR" sz="1400" dirty="0">
                <a:latin typeface="Times New Roman" panose="02020603050405020304" pitchFamily="18" charset="0"/>
                <a:cs typeface="Times New Roman" panose="02020603050405020304" pitchFamily="18" charset="0"/>
              </a:rPr>
              <a:t>{</a:t>
            </a:r>
            <a:r>
              <a:rPr lang="tr-TR" sz="1400" b="1" dirty="0">
                <a:latin typeface="Times New Roman" panose="02020603050405020304" pitchFamily="18" charset="0"/>
                <a:cs typeface="Times New Roman" panose="02020603050405020304" pitchFamily="18" charset="0"/>
              </a:rPr>
              <a:t>w</a:t>
            </a:r>
            <a:r>
              <a:rPr lang="tr-TR" sz="1400" dirty="0">
                <a:latin typeface="Times New Roman" panose="02020603050405020304" pitchFamily="18" charset="0"/>
                <a:cs typeface="Times New Roman" panose="02020603050405020304" pitchFamily="18" charset="0"/>
              </a:rPr>
              <a:t>}</a:t>
            </a:r>
            <a:r>
              <a:rPr lang="tr-TR" sz="1400" baseline="-25000" dirty="0">
                <a:latin typeface="Times New Roman" panose="02020603050405020304" pitchFamily="18" charset="0"/>
                <a:cs typeface="Times New Roman" panose="02020603050405020304" pitchFamily="18" charset="0"/>
              </a:rPr>
              <a:t>5</a:t>
            </a:r>
          </a:p>
        </p:txBody>
      </p:sp>
      <p:sp>
        <p:nvSpPr>
          <p:cNvPr id="13" name="Metin kutusu 12"/>
          <p:cNvSpPr txBox="1"/>
          <p:nvPr/>
        </p:nvSpPr>
        <p:spPr>
          <a:xfrm>
            <a:off x="4529926" y="3338770"/>
            <a:ext cx="914400" cy="307777"/>
          </a:xfrm>
          <a:prstGeom prst="rect">
            <a:avLst/>
          </a:prstGeom>
          <a:noFill/>
        </p:spPr>
        <p:txBody>
          <a:bodyPr wrap="square" rtlCol="0">
            <a:spAutoFit/>
          </a:bodyPr>
          <a:lstStyle/>
          <a:p>
            <a:r>
              <a:rPr lang="tr-TR" sz="1400" dirty="0">
                <a:latin typeface="Times New Roman" panose="02020603050405020304" pitchFamily="18" charset="0"/>
                <a:cs typeface="Times New Roman" panose="02020603050405020304" pitchFamily="18" charset="0"/>
              </a:rPr>
              <a:t>{</a:t>
            </a:r>
            <a:r>
              <a:rPr lang="tr-TR" sz="1400" b="1" dirty="0">
                <a:latin typeface="Times New Roman" panose="02020603050405020304" pitchFamily="18" charset="0"/>
                <a:cs typeface="Times New Roman" panose="02020603050405020304" pitchFamily="18" charset="0"/>
              </a:rPr>
              <a:t>w</a:t>
            </a:r>
            <a:r>
              <a:rPr lang="tr-TR" sz="1400" dirty="0">
                <a:latin typeface="Times New Roman" panose="02020603050405020304" pitchFamily="18" charset="0"/>
                <a:cs typeface="Times New Roman" panose="02020603050405020304" pitchFamily="18" charset="0"/>
              </a:rPr>
              <a:t>}</a:t>
            </a:r>
            <a:r>
              <a:rPr lang="tr-TR" sz="1400" baseline="-25000" dirty="0">
                <a:latin typeface="Times New Roman" panose="02020603050405020304" pitchFamily="18" charset="0"/>
                <a:cs typeface="Times New Roman" panose="02020603050405020304" pitchFamily="18" charset="0"/>
              </a:rPr>
              <a:t>6</a:t>
            </a:r>
          </a:p>
        </p:txBody>
      </p:sp>
      <p:sp>
        <p:nvSpPr>
          <p:cNvPr id="14" name="Metin kutusu 13"/>
          <p:cNvSpPr txBox="1"/>
          <p:nvPr/>
        </p:nvSpPr>
        <p:spPr>
          <a:xfrm>
            <a:off x="3657600" y="4200775"/>
            <a:ext cx="914400" cy="307777"/>
          </a:xfrm>
          <a:prstGeom prst="rect">
            <a:avLst/>
          </a:prstGeom>
          <a:noFill/>
        </p:spPr>
        <p:txBody>
          <a:bodyPr wrap="square" rtlCol="0">
            <a:spAutoFit/>
          </a:bodyPr>
          <a:lstStyle/>
          <a:p>
            <a:r>
              <a:rPr lang="tr-TR" sz="1400" dirty="0">
                <a:latin typeface="Times New Roman" panose="02020603050405020304" pitchFamily="18" charset="0"/>
                <a:cs typeface="Times New Roman" panose="02020603050405020304" pitchFamily="18" charset="0"/>
              </a:rPr>
              <a:t>{</a:t>
            </a:r>
            <a:r>
              <a:rPr lang="tr-TR" sz="1400" b="1" dirty="0">
                <a:latin typeface="Times New Roman" panose="02020603050405020304" pitchFamily="18" charset="0"/>
                <a:cs typeface="Times New Roman" panose="02020603050405020304" pitchFamily="18" charset="0"/>
              </a:rPr>
              <a:t>w</a:t>
            </a:r>
            <a:r>
              <a:rPr lang="tr-TR" sz="1400" dirty="0">
                <a:latin typeface="Times New Roman" panose="02020603050405020304" pitchFamily="18" charset="0"/>
                <a:cs typeface="Times New Roman" panose="02020603050405020304" pitchFamily="18" charset="0"/>
              </a:rPr>
              <a:t>}</a:t>
            </a:r>
            <a:r>
              <a:rPr lang="tr-TR" sz="1400" baseline="-25000" dirty="0">
                <a:latin typeface="Times New Roman" panose="02020603050405020304" pitchFamily="18" charset="0"/>
                <a:cs typeface="Times New Roman" panose="02020603050405020304" pitchFamily="18" charset="0"/>
              </a:rPr>
              <a:t>9</a:t>
            </a:r>
          </a:p>
        </p:txBody>
      </p:sp>
      <p:sp>
        <p:nvSpPr>
          <p:cNvPr id="15" name="Metin kutusu 14"/>
          <p:cNvSpPr txBox="1"/>
          <p:nvPr/>
        </p:nvSpPr>
        <p:spPr>
          <a:xfrm>
            <a:off x="4572000" y="4202906"/>
            <a:ext cx="914400" cy="307777"/>
          </a:xfrm>
          <a:prstGeom prst="rect">
            <a:avLst/>
          </a:prstGeom>
          <a:noFill/>
        </p:spPr>
        <p:txBody>
          <a:bodyPr wrap="square" rtlCol="0">
            <a:spAutoFit/>
          </a:bodyPr>
          <a:lstStyle/>
          <a:p>
            <a:r>
              <a:rPr lang="tr-TR" sz="1400" dirty="0">
                <a:latin typeface="Times New Roman" panose="02020603050405020304" pitchFamily="18" charset="0"/>
                <a:cs typeface="Times New Roman" panose="02020603050405020304" pitchFamily="18" charset="0"/>
              </a:rPr>
              <a:t>{</a:t>
            </a:r>
            <a:r>
              <a:rPr lang="tr-TR" sz="1400" b="1" dirty="0">
                <a:latin typeface="Times New Roman" panose="02020603050405020304" pitchFamily="18" charset="0"/>
                <a:cs typeface="Times New Roman" panose="02020603050405020304" pitchFamily="18" charset="0"/>
              </a:rPr>
              <a:t>w</a:t>
            </a:r>
            <a:r>
              <a:rPr lang="tr-TR" sz="1400" dirty="0">
                <a:latin typeface="Times New Roman" panose="02020603050405020304" pitchFamily="18" charset="0"/>
                <a:cs typeface="Times New Roman" panose="02020603050405020304" pitchFamily="18" charset="0"/>
              </a:rPr>
              <a:t>}</a:t>
            </a:r>
            <a:r>
              <a:rPr lang="tr-TR" sz="1400" baseline="-25000" dirty="0">
                <a:latin typeface="Times New Roman" panose="02020603050405020304" pitchFamily="18" charset="0"/>
                <a:cs typeface="Times New Roman" panose="02020603050405020304" pitchFamily="18" charset="0"/>
              </a:rPr>
              <a:t>10</a:t>
            </a:r>
          </a:p>
        </p:txBody>
      </p:sp>
      <p:sp>
        <p:nvSpPr>
          <p:cNvPr id="16" name="Metin kutusu 15"/>
          <p:cNvSpPr txBox="1"/>
          <p:nvPr/>
        </p:nvSpPr>
        <p:spPr>
          <a:xfrm>
            <a:off x="4114800" y="3770838"/>
            <a:ext cx="914400" cy="307777"/>
          </a:xfrm>
          <a:prstGeom prst="rect">
            <a:avLst/>
          </a:prstGeom>
          <a:noFill/>
        </p:spPr>
        <p:txBody>
          <a:bodyPr wrap="square" rtlCol="0">
            <a:spAutoFit/>
          </a:bodyPr>
          <a:lstStyle/>
          <a:p>
            <a:r>
              <a:rPr lang="tr-TR" sz="1400" dirty="0">
                <a:latin typeface="Times New Roman" panose="02020603050405020304" pitchFamily="18" charset="0"/>
                <a:cs typeface="Times New Roman" panose="02020603050405020304" pitchFamily="18" charset="0"/>
              </a:rPr>
              <a:t>{</a:t>
            </a:r>
            <a:r>
              <a:rPr lang="tr-TR" sz="1400" b="1" dirty="0">
                <a:latin typeface="Times New Roman" panose="02020603050405020304" pitchFamily="18" charset="0"/>
                <a:cs typeface="Times New Roman" panose="02020603050405020304" pitchFamily="18" charset="0"/>
              </a:rPr>
              <a:t>w</a:t>
            </a:r>
            <a:r>
              <a:rPr lang="tr-TR" sz="1400" dirty="0">
                <a:latin typeface="Times New Roman" panose="02020603050405020304" pitchFamily="18" charset="0"/>
                <a:cs typeface="Times New Roman" panose="02020603050405020304" pitchFamily="18" charset="0"/>
              </a:rPr>
              <a:t>}</a:t>
            </a:r>
            <a:r>
              <a:rPr lang="tr-TR" sz="1400" baseline="-25000" dirty="0">
                <a:latin typeface="Times New Roman" panose="02020603050405020304" pitchFamily="18" charset="0"/>
                <a:cs typeface="Times New Roman" panose="02020603050405020304" pitchFamily="18" charset="0"/>
              </a:rPr>
              <a:t>7</a:t>
            </a:r>
          </a:p>
        </p:txBody>
      </p:sp>
      <p:sp>
        <p:nvSpPr>
          <p:cNvPr id="19" name="Metin kutusu 18"/>
          <p:cNvSpPr txBox="1"/>
          <p:nvPr/>
        </p:nvSpPr>
        <p:spPr>
          <a:xfrm>
            <a:off x="5270422" y="3824826"/>
            <a:ext cx="914400" cy="307777"/>
          </a:xfrm>
          <a:prstGeom prst="rect">
            <a:avLst/>
          </a:prstGeom>
          <a:noFill/>
        </p:spPr>
        <p:txBody>
          <a:bodyPr wrap="square" rtlCol="0">
            <a:spAutoFit/>
          </a:bodyPr>
          <a:lstStyle/>
          <a:p>
            <a:r>
              <a:rPr lang="tr-TR" sz="1400" dirty="0">
                <a:latin typeface="Times New Roman" panose="02020603050405020304" pitchFamily="18" charset="0"/>
                <a:cs typeface="Times New Roman" panose="02020603050405020304" pitchFamily="18" charset="0"/>
              </a:rPr>
              <a:t>{</a:t>
            </a:r>
            <a:r>
              <a:rPr lang="tr-TR" sz="1400" b="1" dirty="0">
                <a:latin typeface="Times New Roman" panose="02020603050405020304" pitchFamily="18" charset="0"/>
                <a:cs typeface="Times New Roman" panose="02020603050405020304" pitchFamily="18" charset="0"/>
              </a:rPr>
              <a:t>w</a:t>
            </a:r>
            <a:r>
              <a:rPr lang="tr-TR" sz="1400" dirty="0">
                <a:latin typeface="Times New Roman" panose="02020603050405020304" pitchFamily="18" charset="0"/>
                <a:cs typeface="Times New Roman" panose="02020603050405020304" pitchFamily="18" charset="0"/>
              </a:rPr>
              <a:t>}</a:t>
            </a:r>
            <a:r>
              <a:rPr lang="tr-TR" sz="1400" baseline="-25000" dirty="0">
                <a:latin typeface="Times New Roman" panose="02020603050405020304" pitchFamily="18" charset="0"/>
                <a:cs typeface="Times New Roman" panose="02020603050405020304" pitchFamily="18" charset="0"/>
              </a:rPr>
              <a:t>8</a:t>
            </a:r>
          </a:p>
        </p:txBody>
      </p:sp>
      <p:sp>
        <p:nvSpPr>
          <p:cNvPr id="20" name="Metin kutusu 19"/>
          <p:cNvSpPr txBox="1"/>
          <p:nvPr/>
        </p:nvSpPr>
        <p:spPr>
          <a:xfrm>
            <a:off x="2782469" y="4806544"/>
            <a:ext cx="914400" cy="307777"/>
          </a:xfrm>
          <a:prstGeom prst="rect">
            <a:avLst/>
          </a:prstGeom>
          <a:noFill/>
        </p:spPr>
        <p:txBody>
          <a:bodyPr wrap="square" rtlCol="0">
            <a:spAutoFit/>
          </a:bodyPr>
          <a:lstStyle/>
          <a:p>
            <a:r>
              <a:rPr lang="tr-TR" sz="1400" dirty="0">
                <a:latin typeface="Times New Roman" panose="02020603050405020304" pitchFamily="18" charset="0"/>
                <a:cs typeface="Times New Roman" panose="02020603050405020304" pitchFamily="18" charset="0"/>
              </a:rPr>
              <a:t>{</a:t>
            </a:r>
            <a:r>
              <a:rPr lang="tr-TR" sz="1400" b="1" dirty="0">
                <a:latin typeface="Times New Roman" panose="02020603050405020304" pitchFamily="18" charset="0"/>
                <a:cs typeface="Times New Roman" panose="02020603050405020304" pitchFamily="18" charset="0"/>
              </a:rPr>
              <a:t>w</a:t>
            </a:r>
            <a:r>
              <a:rPr lang="tr-TR" sz="1400" dirty="0">
                <a:latin typeface="Times New Roman" panose="02020603050405020304" pitchFamily="18" charset="0"/>
                <a:cs typeface="Times New Roman" panose="02020603050405020304" pitchFamily="18" charset="0"/>
              </a:rPr>
              <a:t>}</a:t>
            </a:r>
            <a:r>
              <a:rPr lang="tr-TR" sz="1400" baseline="-25000" dirty="0">
                <a:latin typeface="Times New Roman" panose="02020603050405020304" pitchFamily="18" charset="0"/>
                <a:cs typeface="Times New Roman" panose="02020603050405020304" pitchFamily="18" charset="0"/>
              </a:rPr>
              <a:t>11</a:t>
            </a:r>
          </a:p>
        </p:txBody>
      </p:sp>
      <p:sp>
        <p:nvSpPr>
          <p:cNvPr id="21" name="Metin kutusu 20"/>
          <p:cNvSpPr txBox="1"/>
          <p:nvPr/>
        </p:nvSpPr>
        <p:spPr>
          <a:xfrm>
            <a:off x="4072726" y="4806544"/>
            <a:ext cx="914400" cy="307777"/>
          </a:xfrm>
          <a:prstGeom prst="rect">
            <a:avLst/>
          </a:prstGeom>
          <a:noFill/>
        </p:spPr>
        <p:txBody>
          <a:bodyPr wrap="square" rtlCol="0">
            <a:spAutoFit/>
          </a:bodyPr>
          <a:lstStyle/>
          <a:p>
            <a:r>
              <a:rPr lang="tr-TR" sz="1400" dirty="0">
                <a:latin typeface="Times New Roman" panose="02020603050405020304" pitchFamily="18" charset="0"/>
                <a:cs typeface="Times New Roman" panose="02020603050405020304" pitchFamily="18" charset="0"/>
              </a:rPr>
              <a:t>{</a:t>
            </a:r>
            <a:r>
              <a:rPr lang="tr-TR" sz="1400" b="1" dirty="0">
                <a:latin typeface="Times New Roman" panose="02020603050405020304" pitchFamily="18" charset="0"/>
                <a:cs typeface="Times New Roman" panose="02020603050405020304" pitchFamily="18" charset="0"/>
              </a:rPr>
              <a:t>w</a:t>
            </a:r>
            <a:r>
              <a:rPr lang="tr-TR" sz="1400" dirty="0">
                <a:latin typeface="Times New Roman" panose="02020603050405020304" pitchFamily="18" charset="0"/>
                <a:cs typeface="Times New Roman" panose="02020603050405020304" pitchFamily="18" charset="0"/>
              </a:rPr>
              <a:t>}</a:t>
            </a:r>
            <a:r>
              <a:rPr lang="tr-TR" sz="1400" baseline="-25000" dirty="0">
                <a:latin typeface="Times New Roman" panose="02020603050405020304" pitchFamily="18" charset="0"/>
                <a:cs typeface="Times New Roman" panose="02020603050405020304" pitchFamily="18" charset="0"/>
              </a:rPr>
              <a:t>12</a:t>
            </a:r>
          </a:p>
        </p:txBody>
      </p:sp>
      <p:sp>
        <p:nvSpPr>
          <p:cNvPr id="22" name="Metin kutusu 21"/>
          <p:cNvSpPr txBox="1"/>
          <p:nvPr/>
        </p:nvSpPr>
        <p:spPr>
          <a:xfrm>
            <a:off x="5306885" y="4806544"/>
            <a:ext cx="914400" cy="307777"/>
          </a:xfrm>
          <a:prstGeom prst="rect">
            <a:avLst/>
          </a:prstGeom>
          <a:noFill/>
        </p:spPr>
        <p:txBody>
          <a:bodyPr wrap="square" rtlCol="0">
            <a:spAutoFit/>
          </a:bodyPr>
          <a:lstStyle/>
          <a:p>
            <a:r>
              <a:rPr lang="tr-TR" sz="1400" dirty="0">
                <a:latin typeface="Times New Roman" panose="02020603050405020304" pitchFamily="18" charset="0"/>
                <a:cs typeface="Times New Roman" panose="02020603050405020304" pitchFamily="18" charset="0"/>
              </a:rPr>
              <a:t>{</a:t>
            </a:r>
            <a:r>
              <a:rPr lang="tr-TR" sz="1400" b="1" dirty="0">
                <a:latin typeface="Times New Roman" panose="02020603050405020304" pitchFamily="18" charset="0"/>
                <a:cs typeface="Times New Roman" panose="02020603050405020304" pitchFamily="18" charset="0"/>
              </a:rPr>
              <a:t>w</a:t>
            </a:r>
            <a:r>
              <a:rPr lang="tr-TR" sz="1400" dirty="0">
                <a:latin typeface="Times New Roman" panose="02020603050405020304" pitchFamily="18" charset="0"/>
                <a:cs typeface="Times New Roman" panose="02020603050405020304" pitchFamily="18" charset="0"/>
              </a:rPr>
              <a:t>}</a:t>
            </a:r>
            <a:r>
              <a:rPr lang="tr-TR" sz="1400" baseline="-25000" dirty="0">
                <a:latin typeface="Times New Roman" panose="02020603050405020304" pitchFamily="18" charset="0"/>
                <a:cs typeface="Times New Roman" panose="02020603050405020304" pitchFamily="18" charset="0"/>
              </a:rPr>
              <a:t>13</a:t>
            </a:r>
          </a:p>
        </p:txBody>
      </p:sp>
      <p:sp>
        <p:nvSpPr>
          <p:cNvPr id="23" name="Metin kutusu 22"/>
          <p:cNvSpPr txBox="1"/>
          <p:nvPr/>
        </p:nvSpPr>
        <p:spPr>
          <a:xfrm>
            <a:off x="4072726" y="5926763"/>
            <a:ext cx="914400" cy="307777"/>
          </a:xfrm>
          <a:prstGeom prst="rect">
            <a:avLst/>
          </a:prstGeom>
          <a:noFill/>
        </p:spPr>
        <p:txBody>
          <a:bodyPr wrap="square" rtlCol="0">
            <a:spAutoFit/>
          </a:bodyPr>
          <a:lstStyle/>
          <a:p>
            <a:r>
              <a:rPr lang="tr-TR" sz="1400" dirty="0">
                <a:latin typeface="Times New Roman" panose="02020603050405020304" pitchFamily="18" charset="0"/>
                <a:cs typeface="Times New Roman" panose="02020603050405020304" pitchFamily="18" charset="0"/>
              </a:rPr>
              <a:t>{</a:t>
            </a:r>
            <a:r>
              <a:rPr lang="tr-TR" sz="1400" b="1" dirty="0">
                <a:latin typeface="Times New Roman" panose="02020603050405020304" pitchFamily="18" charset="0"/>
                <a:cs typeface="Times New Roman" panose="02020603050405020304" pitchFamily="18" charset="0"/>
              </a:rPr>
              <a:t>w</a:t>
            </a:r>
            <a:r>
              <a:rPr lang="tr-TR" sz="1400" dirty="0">
                <a:latin typeface="Times New Roman" panose="02020603050405020304" pitchFamily="18" charset="0"/>
                <a:cs typeface="Times New Roman" panose="02020603050405020304" pitchFamily="18" charset="0"/>
              </a:rPr>
              <a:t>}</a:t>
            </a:r>
            <a:r>
              <a:rPr lang="tr-TR" sz="1400" baseline="-25000" dirty="0">
                <a:latin typeface="Times New Roman" panose="02020603050405020304" pitchFamily="18" charset="0"/>
                <a:cs typeface="Times New Roman" panose="02020603050405020304" pitchFamily="18" charset="0"/>
              </a:rPr>
              <a:t>16</a:t>
            </a:r>
          </a:p>
        </p:txBody>
      </p:sp>
      <p:sp>
        <p:nvSpPr>
          <p:cNvPr id="24" name="Metin kutusu 23"/>
          <p:cNvSpPr txBox="1"/>
          <p:nvPr/>
        </p:nvSpPr>
        <p:spPr>
          <a:xfrm>
            <a:off x="1555322" y="1910619"/>
            <a:ext cx="1396844" cy="646331"/>
          </a:xfrm>
          <a:prstGeom prst="rect">
            <a:avLst/>
          </a:prstGeom>
          <a:noFill/>
        </p:spPr>
        <p:txBody>
          <a:bodyPr wrap="square" rtlCol="0">
            <a:spAutoFit/>
          </a:bodyPr>
          <a:lstStyle/>
          <a:p>
            <a:r>
              <a:rPr lang="tr-TR" b="1" dirty="0" err="1"/>
              <a:t>Weights</a:t>
            </a:r>
            <a:r>
              <a:rPr lang="tr-TR" b="1" dirty="0"/>
              <a:t> </a:t>
            </a:r>
            <a:r>
              <a:rPr lang="tr-TR" b="1" dirty="0" err="1"/>
              <a:t>used</a:t>
            </a:r>
            <a:r>
              <a:rPr lang="tr-TR" b="1" dirty="0"/>
              <a:t> </a:t>
            </a:r>
            <a:r>
              <a:rPr lang="tr-TR" b="1" dirty="0" err="1"/>
              <a:t>for</a:t>
            </a:r>
            <a:r>
              <a:rPr lang="tr-TR" b="1" dirty="0"/>
              <a:t> #1</a:t>
            </a:r>
          </a:p>
        </p:txBody>
      </p:sp>
      <p:sp>
        <p:nvSpPr>
          <p:cNvPr id="25" name="Metin kutusu 24"/>
          <p:cNvSpPr txBox="1"/>
          <p:nvPr/>
        </p:nvSpPr>
        <p:spPr>
          <a:xfrm>
            <a:off x="6221285" y="1910619"/>
            <a:ext cx="1396844" cy="646331"/>
          </a:xfrm>
          <a:prstGeom prst="rect">
            <a:avLst/>
          </a:prstGeom>
          <a:noFill/>
        </p:spPr>
        <p:txBody>
          <a:bodyPr wrap="square" rtlCol="0">
            <a:spAutoFit/>
          </a:bodyPr>
          <a:lstStyle/>
          <a:p>
            <a:r>
              <a:rPr lang="tr-TR" b="1" dirty="0" err="1">
                <a:solidFill>
                  <a:srgbClr val="FF0000"/>
                </a:solidFill>
              </a:rPr>
              <a:t>Weights</a:t>
            </a:r>
            <a:r>
              <a:rPr lang="tr-TR" b="1" dirty="0">
                <a:solidFill>
                  <a:srgbClr val="FF0000"/>
                </a:solidFill>
              </a:rPr>
              <a:t> </a:t>
            </a:r>
            <a:r>
              <a:rPr lang="tr-TR" b="1" dirty="0" err="1">
                <a:solidFill>
                  <a:srgbClr val="FF0000"/>
                </a:solidFill>
              </a:rPr>
              <a:t>used</a:t>
            </a:r>
            <a:r>
              <a:rPr lang="tr-TR" b="1" dirty="0">
                <a:solidFill>
                  <a:srgbClr val="FF0000"/>
                </a:solidFill>
              </a:rPr>
              <a:t> </a:t>
            </a:r>
            <a:r>
              <a:rPr lang="tr-TR" b="1" dirty="0" err="1">
                <a:solidFill>
                  <a:srgbClr val="FF0000"/>
                </a:solidFill>
              </a:rPr>
              <a:t>for</a:t>
            </a:r>
            <a:r>
              <a:rPr lang="tr-TR" b="1" dirty="0">
                <a:solidFill>
                  <a:srgbClr val="FF0000"/>
                </a:solidFill>
              </a:rPr>
              <a:t> #2</a:t>
            </a:r>
          </a:p>
        </p:txBody>
      </p:sp>
      <p:sp>
        <p:nvSpPr>
          <p:cNvPr id="26" name="Metin kutusu 25"/>
          <p:cNvSpPr txBox="1"/>
          <p:nvPr/>
        </p:nvSpPr>
        <p:spPr>
          <a:xfrm>
            <a:off x="6221285" y="5413473"/>
            <a:ext cx="1396844" cy="646331"/>
          </a:xfrm>
          <a:prstGeom prst="rect">
            <a:avLst/>
          </a:prstGeom>
          <a:noFill/>
        </p:spPr>
        <p:txBody>
          <a:bodyPr wrap="square" rtlCol="0">
            <a:spAutoFit/>
          </a:bodyPr>
          <a:lstStyle/>
          <a:p>
            <a:r>
              <a:rPr lang="tr-TR" b="1" dirty="0" err="1">
                <a:solidFill>
                  <a:srgbClr val="00B050"/>
                </a:solidFill>
              </a:rPr>
              <a:t>Weights</a:t>
            </a:r>
            <a:r>
              <a:rPr lang="tr-TR" b="1" dirty="0">
                <a:solidFill>
                  <a:srgbClr val="00B050"/>
                </a:solidFill>
              </a:rPr>
              <a:t> </a:t>
            </a:r>
            <a:r>
              <a:rPr lang="tr-TR" b="1" dirty="0" err="1">
                <a:solidFill>
                  <a:srgbClr val="00B050"/>
                </a:solidFill>
              </a:rPr>
              <a:t>used</a:t>
            </a:r>
            <a:r>
              <a:rPr lang="tr-TR" b="1" dirty="0">
                <a:solidFill>
                  <a:srgbClr val="00B050"/>
                </a:solidFill>
              </a:rPr>
              <a:t> </a:t>
            </a:r>
            <a:r>
              <a:rPr lang="tr-TR" b="1" dirty="0" err="1">
                <a:solidFill>
                  <a:srgbClr val="00B050"/>
                </a:solidFill>
              </a:rPr>
              <a:t>for</a:t>
            </a:r>
            <a:r>
              <a:rPr lang="tr-TR" b="1" dirty="0">
                <a:solidFill>
                  <a:srgbClr val="00B050"/>
                </a:solidFill>
              </a:rPr>
              <a:t> #4</a:t>
            </a:r>
          </a:p>
        </p:txBody>
      </p:sp>
      <p:sp>
        <p:nvSpPr>
          <p:cNvPr id="27" name="Metin kutusu 26"/>
          <p:cNvSpPr txBox="1"/>
          <p:nvPr/>
        </p:nvSpPr>
        <p:spPr>
          <a:xfrm>
            <a:off x="1555322" y="5588209"/>
            <a:ext cx="1396844" cy="646331"/>
          </a:xfrm>
          <a:prstGeom prst="rect">
            <a:avLst/>
          </a:prstGeom>
          <a:noFill/>
        </p:spPr>
        <p:txBody>
          <a:bodyPr wrap="square" rtlCol="0">
            <a:spAutoFit/>
          </a:bodyPr>
          <a:lstStyle/>
          <a:p>
            <a:r>
              <a:rPr lang="tr-TR" b="1" dirty="0" err="1">
                <a:solidFill>
                  <a:srgbClr val="0070C0"/>
                </a:solidFill>
              </a:rPr>
              <a:t>Weights</a:t>
            </a:r>
            <a:r>
              <a:rPr lang="tr-TR" b="1" dirty="0">
                <a:solidFill>
                  <a:srgbClr val="0070C0"/>
                </a:solidFill>
              </a:rPr>
              <a:t> </a:t>
            </a:r>
            <a:r>
              <a:rPr lang="tr-TR" b="1" dirty="0" err="1">
                <a:solidFill>
                  <a:srgbClr val="0070C0"/>
                </a:solidFill>
              </a:rPr>
              <a:t>used</a:t>
            </a:r>
            <a:r>
              <a:rPr lang="tr-TR" b="1" dirty="0">
                <a:solidFill>
                  <a:srgbClr val="0070C0"/>
                </a:solidFill>
              </a:rPr>
              <a:t> </a:t>
            </a:r>
            <a:r>
              <a:rPr lang="tr-TR" b="1" dirty="0" err="1">
                <a:solidFill>
                  <a:srgbClr val="0070C0"/>
                </a:solidFill>
              </a:rPr>
              <a:t>for</a:t>
            </a:r>
            <a:r>
              <a:rPr lang="tr-TR" b="1" dirty="0">
                <a:solidFill>
                  <a:srgbClr val="0070C0"/>
                </a:solidFill>
              </a:rPr>
              <a:t> #3</a:t>
            </a:r>
          </a:p>
        </p:txBody>
      </p:sp>
      <p:sp>
        <p:nvSpPr>
          <p:cNvPr id="28" name="Köşeleri Yuvarlanmış Dikdörtgen Belirtme Çizgisi 27"/>
          <p:cNvSpPr/>
          <p:nvPr/>
        </p:nvSpPr>
        <p:spPr>
          <a:xfrm>
            <a:off x="4987126" y="6159578"/>
            <a:ext cx="4023524" cy="521713"/>
          </a:xfrm>
          <a:prstGeom prst="wedgeRoundRectCallout">
            <a:avLst>
              <a:gd name="adj1" fmla="val -64611"/>
              <a:gd name="adj2" fmla="val -42876"/>
              <a:gd name="adj3" fmla="val 16667"/>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a:solidFill>
                  <a:schemeClr val="tx1"/>
                </a:solidFill>
              </a:rPr>
              <a:t>This</a:t>
            </a:r>
            <a:r>
              <a:rPr lang="tr-TR" dirty="0">
                <a:solidFill>
                  <a:schemeClr val="tx1"/>
                </a:solidFill>
              </a:rPr>
              <a:t> </a:t>
            </a:r>
            <a:r>
              <a:rPr lang="tr-TR" dirty="0" err="1">
                <a:solidFill>
                  <a:schemeClr val="tx1"/>
                </a:solidFill>
              </a:rPr>
              <a:t>must</a:t>
            </a:r>
            <a:r>
              <a:rPr lang="tr-TR" dirty="0">
                <a:solidFill>
                  <a:schemeClr val="tx1"/>
                </a:solidFill>
              </a:rPr>
              <a:t> be </a:t>
            </a:r>
            <a:r>
              <a:rPr lang="tr-TR" dirty="0" err="1">
                <a:solidFill>
                  <a:schemeClr val="tx1"/>
                </a:solidFill>
              </a:rPr>
              <a:t>empty</a:t>
            </a:r>
            <a:r>
              <a:rPr lang="tr-TR" dirty="0">
                <a:solidFill>
                  <a:schemeClr val="tx1"/>
                </a:solidFill>
              </a:rPr>
              <a:t> set, </a:t>
            </a:r>
            <a:r>
              <a:rPr lang="tr-TR" dirty="0" err="1">
                <a:solidFill>
                  <a:schemeClr val="tx1"/>
                </a:solidFill>
              </a:rPr>
              <a:t>otherwise</a:t>
            </a:r>
            <a:r>
              <a:rPr lang="tr-TR" dirty="0">
                <a:solidFill>
                  <a:schemeClr val="tx1"/>
                </a:solidFill>
              </a:rPr>
              <a:t> a </a:t>
            </a:r>
            <a:r>
              <a:rPr lang="tr-TR" dirty="0" err="1">
                <a:solidFill>
                  <a:schemeClr val="tx1"/>
                </a:solidFill>
              </a:rPr>
              <a:t>parameter</a:t>
            </a:r>
            <a:r>
              <a:rPr lang="tr-TR" dirty="0">
                <a:solidFill>
                  <a:schemeClr val="tx1"/>
                </a:solidFill>
              </a:rPr>
              <a:t> is </a:t>
            </a:r>
            <a:r>
              <a:rPr lang="tr-TR" dirty="0" err="1">
                <a:solidFill>
                  <a:schemeClr val="tx1"/>
                </a:solidFill>
              </a:rPr>
              <a:t>inactive</a:t>
            </a:r>
            <a:r>
              <a:rPr lang="tr-TR" dirty="0">
                <a:solidFill>
                  <a:schemeClr val="tx1"/>
                </a:solidFill>
              </a:rPr>
              <a:t> </a:t>
            </a:r>
            <a:r>
              <a:rPr lang="tr-TR" dirty="0" err="1">
                <a:solidFill>
                  <a:schemeClr val="tx1"/>
                </a:solidFill>
              </a:rPr>
              <a:t>for</a:t>
            </a:r>
            <a:r>
              <a:rPr lang="tr-TR" dirty="0">
                <a:solidFill>
                  <a:schemeClr val="tx1"/>
                </a:solidFill>
              </a:rPr>
              <a:t> </a:t>
            </a:r>
            <a:r>
              <a:rPr lang="tr-TR" dirty="0" err="1">
                <a:solidFill>
                  <a:schemeClr val="tx1"/>
                </a:solidFill>
              </a:rPr>
              <a:t>all</a:t>
            </a:r>
            <a:r>
              <a:rPr lang="tr-TR" dirty="0">
                <a:solidFill>
                  <a:schemeClr val="tx1"/>
                </a:solidFill>
              </a:rPr>
              <a:t> </a:t>
            </a:r>
            <a:r>
              <a:rPr lang="tr-TR" dirty="0" err="1">
                <a:solidFill>
                  <a:schemeClr val="tx1"/>
                </a:solidFill>
              </a:rPr>
              <a:t>datasets</a:t>
            </a:r>
            <a:r>
              <a:rPr lang="tr-TR" dirty="0">
                <a:solidFill>
                  <a:schemeClr val="tx1"/>
                </a:solidFill>
              </a:rPr>
              <a:t>!</a:t>
            </a:r>
          </a:p>
        </p:txBody>
      </p:sp>
      <p:sp>
        <p:nvSpPr>
          <p:cNvPr id="29" name="Oval 28"/>
          <p:cNvSpPr/>
          <p:nvPr/>
        </p:nvSpPr>
        <p:spPr>
          <a:xfrm>
            <a:off x="2716550" y="2833670"/>
            <a:ext cx="573607" cy="486795"/>
          </a:xfrm>
          <a:prstGeom prst="ellipse">
            <a:avLst/>
          </a:prstGeom>
          <a:noFill/>
          <a:ln w="476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a:p>
        </p:txBody>
      </p:sp>
      <p:sp>
        <p:nvSpPr>
          <p:cNvPr id="30" name="Metin kutusu 29"/>
          <p:cNvSpPr txBox="1"/>
          <p:nvPr/>
        </p:nvSpPr>
        <p:spPr>
          <a:xfrm>
            <a:off x="2677287" y="2894411"/>
            <a:ext cx="914400" cy="307777"/>
          </a:xfrm>
          <a:prstGeom prst="rect">
            <a:avLst/>
          </a:prstGeom>
          <a:noFill/>
        </p:spPr>
        <p:txBody>
          <a:bodyPr wrap="square" rtlCol="0">
            <a:spAutoFit/>
          </a:bodyPr>
          <a:lstStyle/>
          <a:p>
            <a:r>
              <a:rPr lang="tr-TR" sz="1400" dirty="0">
                <a:latin typeface="Times New Roman" panose="02020603050405020304" pitchFamily="18" charset="0"/>
                <a:cs typeface="Times New Roman" panose="02020603050405020304" pitchFamily="18" charset="0"/>
              </a:rPr>
              <a:t>{</a:t>
            </a:r>
            <a:r>
              <a:rPr lang="tr-TR" sz="1400" b="1" dirty="0">
                <a:latin typeface="Times New Roman" panose="02020603050405020304" pitchFamily="18" charset="0"/>
                <a:cs typeface="Times New Roman" panose="02020603050405020304" pitchFamily="18" charset="0"/>
              </a:rPr>
              <a:t>w</a:t>
            </a:r>
            <a:r>
              <a:rPr lang="tr-TR" sz="1400" dirty="0">
                <a:latin typeface="Times New Roman" panose="02020603050405020304" pitchFamily="18" charset="0"/>
                <a:cs typeface="Times New Roman" panose="02020603050405020304" pitchFamily="18" charset="0"/>
              </a:rPr>
              <a:t>}</a:t>
            </a:r>
            <a:r>
              <a:rPr lang="tr-TR" sz="1400" baseline="-25000" dirty="0">
                <a:latin typeface="Times New Roman" panose="02020603050405020304" pitchFamily="18" charset="0"/>
                <a:cs typeface="Times New Roman" panose="02020603050405020304" pitchFamily="18" charset="0"/>
              </a:rPr>
              <a:t>14</a:t>
            </a:r>
          </a:p>
        </p:txBody>
      </p:sp>
      <p:sp>
        <p:nvSpPr>
          <p:cNvPr id="31" name="Oval 30"/>
          <p:cNvSpPr/>
          <p:nvPr/>
        </p:nvSpPr>
        <p:spPr>
          <a:xfrm>
            <a:off x="5580365" y="2776629"/>
            <a:ext cx="604457" cy="535368"/>
          </a:xfrm>
          <a:prstGeom prst="ellipse">
            <a:avLst/>
          </a:prstGeom>
          <a:noFill/>
          <a:ln w="539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a:p>
        </p:txBody>
      </p:sp>
      <p:sp>
        <p:nvSpPr>
          <p:cNvPr id="32" name="Metin kutusu 31"/>
          <p:cNvSpPr txBox="1"/>
          <p:nvPr/>
        </p:nvSpPr>
        <p:spPr>
          <a:xfrm>
            <a:off x="5580365" y="2871595"/>
            <a:ext cx="914400" cy="307777"/>
          </a:xfrm>
          <a:prstGeom prst="rect">
            <a:avLst/>
          </a:prstGeom>
          <a:noFill/>
        </p:spPr>
        <p:txBody>
          <a:bodyPr wrap="square" rtlCol="0">
            <a:spAutoFit/>
          </a:bodyPr>
          <a:lstStyle/>
          <a:p>
            <a:r>
              <a:rPr lang="tr-TR" sz="1400" dirty="0">
                <a:latin typeface="Times New Roman" panose="02020603050405020304" pitchFamily="18" charset="0"/>
                <a:cs typeface="Times New Roman" panose="02020603050405020304" pitchFamily="18" charset="0"/>
              </a:rPr>
              <a:t>{</a:t>
            </a:r>
            <a:r>
              <a:rPr lang="tr-TR" sz="1400" b="1" dirty="0">
                <a:latin typeface="Times New Roman" panose="02020603050405020304" pitchFamily="18" charset="0"/>
                <a:cs typeface="Times New Roman" panose="02020603050405020304" pitchFamily="18" charset="0"/>
              </a:rPr>
              <a:t>w</a:t>
            </a:r>
            <a:r>
              <a:rPr lang="tr-TR" sz="1400" dirty="0">
                <a:latin typeface="Times New Roman" panose="02020603050405020304" pitchFamily="18" charset="0"/>
                <a:cs typeface="Times New Roman" panose="02020603050405020304" pitchFamily="18" charset="0"/>
              </a:rPr>
              <a:t>}</a:t>
            </a:r>
            <a:r>
              <a:rPr lang="tr-TR" sz="1400" baseline="-25000" dirty="0">
                <a:latin typeface="Times New Roman" panose="02020603050405020304" pitchFamily="18" charset="0"/>
                <a:cs typeface="Times New Roman" panose="02020603050405020304" pitchFamily="18" charset="0"/>
              </a:rPr>
              <a:t>15</a:t>
            </a:r>
          </a:p>
        </p:txBody>
      </p:sp>
    </p:spTree>
    <p:extLst>
      <p:ext uri="{BB962C8B-B14F-4D97-AF65-F5344CB8AC3E}">
        <p14:creationId xmlns:p14="http://schemas.microsoft.com/office/powerpoint/2010/main" val="1653355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Conclusions</a:t>
            </a:r>
            <a:endParaRPr lang="tr-TR" dirty="0"/>
          </a:p>
        </p:txBody>
      </p:sp>
      <p:sp>
        <p:nvSpPr>
          <p:cNvPr id="3" name="İçerik Yer Tutucusu 2"/>
          <p:cNvSpPr>
            <a:spLocks noGrp="1"/>
          </p:cNvSpPr>
          <p:nvPr>
            <p:ph idx="1"/>
          </p:nvPr>
        </p:nvSpPr>
        <p:spPr/>
        <p:txBody>
          <a:bodyPr>
            <a:normAutofit fontScale="92500" lnSpcReduction="20000"/>
          </a:bodyPr>
          <a:lstStyle/>
          <a:p>
            <a:r>
              <a:rPr lang="tr-TR" dirty="0" err="1"/>
              <a:t>We</a:t>
            </a:r>
            <a:r>
              <a:rPr lang="tr-TR" dirty="0"/>
              <a:t> </a:t>
            </a:r>
            <a:r>
              <a:rPr lang="tr-TR" dirty="0" err="1"/>
              <a:t>propose</a:t>
            </a:r>
            <a:r>
              <a:rPr lang="tr-TR" dirty="0"/>
              <a:t> </a:t>
            </a:r>
            <a:r>
              <a:rPr lang="en-US" dirty="0"/>
              <a:t>a </a:t>
            </a:r>
            <a:r>
              <a:rPr lang="en-US" b="1" dirty="0">
                <a:solidFill>
                  <a:srgbClr val="00B050"/>
                </a:solidFill>
              </a:rPr>
              <a:t>modification to the </a:t>
            </a:r>
            <a:r>
              <a:rPr lang="en-US" b="1" dirty="0" err="1">
                <a:solidFill>
                  <a:srgbClr val="00B050"/>
                </a:solidFill>
              </a:rPr>
              <a:t>Levenberg</a:t>
            </a:r>
            <a:r>
              <a:rPr lang="en-US" b="1" dirty="0">
                <a:solidFill>
                  <a:srgbClr val="00B050"/>
                </a:solidFill>
              </a:rPr>
              <a:t> Marquardt</a:t>
            </a:r>
            <a:r>
              <a:rPr lang="en-US" dirty="0"/>
              <a:t> algorithm. </a:t>
            </a:r>
            <a:endParaRPr lang="tr-TR" dirty="0"/>
          </a:p>
          <a:p>
            <a:r>
              <a:rPr lang="en-US" dirty="0"/>
              <a:t>The approach allows learning of multiple datasets simultaneously and </a:t>
            </a:r>
            <a:r>
              <a:rPr lang="en-US" b="1" dirty="0">
                <a:solidFill>
                  <a:srgbClr val="FF0000"/>
                </a:solidFill>
              </a:rPr>
              <a:t>catastrophic forgetting is prevented</a:t>
            </a:r>
            <a:r>
              <a:rPr lang="en-US" dirty="0"/>
              <a:t>. </a:t>
            </a:r>
            <a:endParaRPr lang="tr-TR" dirty="0"/>
          </a:p>
          <a:p>
            <a:r>
              <a:rPr lang="en-US" dirty="0"/>
              <a:t>Each dataset is accompanied by a mask vector that activates a </a:t>
            </a:r>
            <a:r>
              <a:rPr lang="en-US" b="1" dirty="0">
                <a:solidFill>
                  <a:srgbClr val="7030A0"/>
                </a:solidFill>
              </a:rPr>
              <a:t>particular parameter set resulting in a subnetwork</a:t>
            </a:r>
            <a:r>
              <a:rPr lang="en-US" dirty="0"/>
              <a:t>. </a:t>
            </a:r>
            <a:endParaRPr lang="tr-TR" dirty="0"/>
          </a:p>
          <a:p>
            <a:r>
              <a:rPr lang="en-US" dirty="0"/>
              <a:t>The obtained subnetwork realizes the information in the selected dataset. </a:t>
            </a:r>
            <a:endParaRPr lang="tr-TR" dirty="0"/>
          </a:p>
          <a:p>
            <a:r>
              <a:rPr lang="en-US" dirty="0"/>
              <a:t>Simulations results prove the </a:t>
            </a:r>
            <a:r>
              <a:rPr lang="en-US" b="1" dirty="0">
                <a:solidFill>
                  <a:srgbClr val="FFC000"/>
                </a:solidFill>
              </a:rPr>
              <a:t>solvability of the multiple optimization problems</a:t>
            </a:r>
            <a:r>
              <a:rPr lang="en-US" dirty="0"/>
              <a:t> within the </a:t>
            </a:r>
            <a:r>
              <a:rPr lang="en-US" dirty="0" err="1"/>
              <a:t>Levenberg</a:t>
            </a:r>
            <a:r>
              <a:rPr lang="en-US" dirty="0"/>
              <a:t> Marquardt algorithm’s setup.</a:t>
            </a:r>
            <a:endParaRPr lang="tr-TR" dirty="0"/>
          </a:p>
        </p:txBody>
      </p:sp>
    </p:spTree>
    <p:extLst>
      <p:ext uri="{BB962C8B-B14F-4D97-AF65-F5344CB8AC3E}">
        <p14:creationId xmlns:p14="http://schemas.microsoft.com/office/powerpoint/2010/main" val="3636344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8C96D34-5B7E-4F7B-A295-C32DA37AEF00}"/>
              </a:ext>
            </a:extLst>
          </p:cNvPr>
          <p:cNvSpPr>
            <a:spLocks noGrp="1"/>
          </p:cNvSpPr>
          <p:nvPr>
            <p:ph type="title"/>
          </p:nvPr>
        </p:nvSpPr>
        <p:spPr/>
        <p:txBody>
          <a:bodyPr/>
          <a:lstStyle/>
          <a:p>
            <a:r>
              <a:rPr lang="tr-TR" dirty="0" err="1"/>
              <a:t>Non-Differentiable</a:t>
            </a:r>
            <a:r>
              <a:rPr lang="tr-TR" dirty="0"/>
              <a:t> Case</a:t>
            </a:r>
            <a:endParaRPr lang="en-US" dirty="0"/>
          </a:p>
        </p:txBody>
      </p:sp>
      <p:sp>
        <p:nvSpPr>
          <p:cNvPr id="3" name="İçerik Yer Tutucusu 2">
            <a:extLst>
              <a:ext uri="{FF2B5EF4-FFF2-40B4-BE49-F238E27FC236}">
                <a16:creationId xmlns:a16="http://schemas.microsoft.com/office/drawing/2014/main" id="{DBED0E6E-1E6A-4B20-B872-D4952F527BAB}"/>
              </a:ext>
            </a:extLst>
          </p:cNvPr>
          <p:cNvSpPr>
            <a:spLocks noGrp="1"/>
          </p:cNvSpPr>
          <p:nvPr>
            <p:ph idx="1"/>
          </p:nvPr>
        </p:nvSpPr>
        <p:spPr/>
        <p:txBody>
          <a:bodyPr/>
          <a:lstStyle/>
          <a:p>
            <a:r>
              <a:rPr lang="en-US" b="1" dirty="0"/>
              <a:t>M.Ö. </a:t>
            </a:r>
            <a:r>
              <a:rPr lang="en-US" b="1" dirty="0" err="1"/>
              <a:t>Efe</a:t>
            </a:r>
            <a:r>
              <a:rPr lang="en-US" dirty="0"/>
              <a:t>, B. </a:t>
            </a:r>
            <a:r>
              <a:rPr lang="en-US" dirty="0" err="1"/>
              <a:t>Kürkçü</a:t>
            </a:r>
            <a:r>
              <a:rPr lang="en-US" dirty="0"/>
              <a:t>, C. </a:t>
            </a:r>
            <a:r>
              <a:rPr lang="en-US" dirty="0" err="1"/>
              <a:t>Kasnakoğlu</a:t>
            </a:r>
            <a:r>
              <a:rPr lang="en-US" dirty="0"/>
              <a:t>, Z. Mohamed, Z. Liu, </a:t>
            </a:r>
            <a:r>
              <a:rPr lang="en-US" dirty="0">
                <a:hlinkClick r:id="rId2"/>
              </a:rPr>
              <a:t>"Switched Neural Networks for Simultaneous Learning of Multiple Functions,"</a:t>
            </a:r>
            <a:r>
              <a:rPr lang="en-US" dirty="0"/>
              <a:t> </a:t>
            </a:r>
            <a:r>
              <a:rPr lang="en-US" i="1" dirty="0"/>
              <a:t>IEEE Transactions on Emerging Topics in Computational Intelligence</a:t>
            </a:r>
            <a:r>
              <a:rPr lang="en-US" dirty="0"/>
              <a:t>, vol.8, no.4, pp.3095-3104, August 2024.</a:t>
            </a:r>
          </a:p>
        </p:txBody>
      </p:sp>
    </p:spTree>
    <p:extLst>
      <p:ext uri="{BB962C8B-B14F-4D97-AF65-F5344CB8AC3E}">
        <p14:creationId xmlns:p14="http://schemas.microsoft.com/office/powerpoint/2010/main" val="3473307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223C8E6-0035-449B-B33F-A20D173E08ED}"/>
              </a:ext>
            </a:extLst>
          </p:cNvPr>
          <p:cNvSpPr>
            <a:spLocks noGrp="1"/>
          </p:cNvSpPr>
          <p:nvPr>
            <p:ph type="title"/>
          </p:nvPr>
        </p:nvSpPr>
        <p:spPr/>
        <p:txBody>
          <a:bodyPr/>
          <a:lstStyle/>
          <a:p>
            <a:endParaRPr lang="en-US"/>
          </a:p>
        </p:txBody>
      </p:sp>
      <p:sp>
        <p:nvSpPr>
          <p:cNvPr id="3" name="İçerik Yer Tutucusu 2">
            <a:extLst>
              <a:ext uri="{FF2B5EF4-FFF2-40B4-BE49-F238E27FC236}">
                <a16:creationId xmlns:a16="http://schemas.microsoft.com/office/drawing/2014/main" id="{BCD04540-D241-4EA7-A049-5EE4FB47FF2B}"/>
              </a:ext>
            </a:extLst>
          </p:cNvPr>
          <p:cNvSpPr>
            <a:spLocks noGrp="1"/>
          </p:cNvSpPr>
          <p:nvPr>
            <p:ph idx="1"/>
          </p:nvPr>
        </p:nvSpPr>
        <p:spPr/>
        <p:txBody>
          <a:bodyPr/>
          <a:lstStyle/>
          <a:p>
            <a:endParaRPr lang="en-US"/>
          </a:p>
        </p:txBody>
      </p:sp>
      <p:pic>
        <p:nvPicPr>
          <p:cNvPr id="4" name="Resim 3">
            <a:extLst>
              <a:ext uri="{FF2B5EF4-FFF2-40B4-BE49-F238E27FC236}">
                <a16:creationId xmlns:a16="http://schemas.microsoft.com/office/drawing/2014/main" id="{20B3E5C8-8335-48E4-9ED5-427A520AF628}"/>
              </a:ext>
            </a:extLst>
          </p:cNvPr>
          <p:cNvPicPr>
            <a:picLocks noChangeAspect="1"/>
          </p:cNvPicPr>
          <p:nvPr/>
        </p:nvPicPr>
        <p:blipFill>
          <a:blip r:embed="rId2"/>
          <a:stretch>
            <a:fillRect/>
          </a:stretch>
        </p:blipFill>
        <p:spPr>
          <a:xfrm>
            <a:off x="628650" y="541733"/>
            <a:ext cx="7991475" cy="5033629"/>
          </a:xfrm>
          <a:prstGeom prst="rect">
            <a:avLst/>
          </a:prstGeom>
        </p:spPr>
      </p:pic>
    </p:spTree>
    <p:extLst>
      <p:ext uri="{BB962C8B-B14F-4D97-AF65-F5344CB8AC3E}">
        <p14:creationId xmlns:p14="http://schemas.microsoft.com/office/powerpoint/2010/main" val="3671635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8C96D34-5B7E-4F7B-A295-C32DA37AEF00}"/>
              </a:ext>
            </a:extLst>
          </p:cNvPr>
          <p:cNvSpPr>
            <a:spLocks noGrp="1"/>
          </p:cNvSpPr>
          <p:nvPr>
            <p:ph type="title"/>
          </p:nvPr>
        </p:nvSpPr>
        <p:spPr/>
        <p:txBody>
          <a:bodyPr/>
          <a:lstStyle/>
          <a:p>
            <a:r>
              <a:rPr lang="tr-TR" dirty="0" err="1"/>
              <a:t>Gradient</a:t>
            </a:r>
            <a:r>
              <a:rPr lang="tr-TR" dirty="0"/>
              <a:t> </a:t>
            </a:r>
            <a:r>
              <a:rPr lang="tr-TR" dirty="0" err="1"/>
              <a:t>Based</a:t>
            </a:r>
            <a:r>
              <a:rPr lang="tr-TR" dirty="0"/>
              <a:t> Case</a:t>
            </a:r>
            <a:endParaRPr lang="en-US" dirty="0"/>
          </a:p>
        </p:txBody>
      </p:sp>
      <p:sp>
        <p:nvSpPr>
          <p:cNvPr id="3" name="İçerik Yer Tutucusu 2">
            <a:extLst>
              <a:ext uri="{FF2B5EF4-FFF2-40B4-BE49-F238E27FC236}">
                <a16:creationId xmlns:a16="http://schemas.microsoft.com/office/drawing/2014/main" id="{DBED0E6E-1E6A-4B20-B872-D4952F527BAB}"/>
              </a:ext>
            </a:extLst>
          </p:cNvPr>
          <p:cNvSpPr>
            <a:spLocks noGrp="1"/>
          </p:cNvSpPr>
          <p:nvPr>
            <p:ph idx="1"/>
          </p:nvPr>
        </p:nvSpPr>
        <p:spPr/>
        <p:txBody>
          <a:bodyPr/>
          <a:lstStyle/>
          <a:p>
            <a:r>
              <a:rPr lang="en-US" b="1" dirty="0"/>
              <a:t>M.Ö. </a:t>
            </a:r>
            <a:r>
              <a:rPr lang="en-US" b="1" dirty="0" err="1"/>
              <a:t>Efe</a:t>
            </a:r>
            <a:r>
              <a:rPr lang="en-US" dirty="0"/>
              <a:t>, B. </a:t>
            </a:r>
            <a:r>
              <a:rPr lang="en-US" dirty="0" err="1"/>
              <a:t>Kürkçü</a:t>
            </a:r>
            <a:r>
              <a:rPr lang="en-US" dirty="0"/>
              <a:t>, C. </a:t>
            </a:r>
            <a:r>
              <a:rPr lang="en-US" dirty="0" err="1"/>
              <a:t>Kasnakoğlu</a:t>
            </a:r>
            <a:r>
              <a:rPr lang="en-US" dirty="0"/>
              <a:t>, Z. Mohamed, Z. Liu, </a:t>
            </a:r>
            <a:r>
              <a:rPr lang="en-US" dirty="0">
                <a:hlinkClick r:id="rId2"/>
              </a:rPr>
              <a:t>"A Modified Levenberg Marquardt Algorithm for Simultaneous Learning of Multiple Datasets,"</a:t>
            </a:r>
            <a:r>
              <a:rPr lang="en-US" dirty="0"/>
              <a:t> </a:t>
            </a:r>
            <a:r>
              <a:rPr lang="en-US" i="1" dirty="0"/>
              <a:t>IEEE Transactions on Circuits and Systems II - Express Briefs</a:t>
            </a:r>
            <a:r>
              <a:rPr lang="en-US" dirty="0"/>
              <a:t>, vol.71, no.4, pp. 2379-2383, April 2024.</a:t>
            </a:r>
          </a:p>
        </p:txBody>
      </p:sp>
    </p:spTree>
    <p:extLst>
      <p:ext uri="{BB962C8B-B14F-4D97-AF65-F5344CB8AC3E}">
        <p14:creationId xmlns:p14="http://schemas.microsoft.com/office/powerpoint/2010/main" val="40050199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C294EE75-4BC5-465F-96A9-160007B274CE}"/>
              </a:ext>
            </a:extLst>
          </p:cNvPr>
          <p:cNvPicPr>
            <a:picLocks noChangeAspect="1"/>
          </p:cNvPicPr>
          <p:nvPr/>
        </p:nvPicPr>
        <p:blipFill>
          <a:blip r:embed="rId2"/>
          <a:stretch>
            <a:fillRect/>
          </a:stretch>
        </p:blipFill>
        <p:spPr>
          <a:xfrm>
            <a:off x="1428615" y="381532"/>
            <a:ext cx="3905795" cy="2448267"/>
          </a:xfrm>
          <a:prstGeom prst="rect">
            <a:avLst/>
          </a:prstGeom>
        </p:spPr>
      </p:pic>
      <p:pic>
        <p:nvPicPr>
          <p:cNvPr id="5" name="Resim 4">
            <a:extLst>
              <a:ext uri="{FF2B5EF4-FFF2-40B4-BE49-F238E27FC236}">
                <a16:creationId xmlns:a16="http://schemas.microsoft.com/office/drawing/2014/main" id="{947B7C38-6C6A-4005-962A-05053D5B4A75}"/>
              </a:ext>
            </a:extLst>
          </p:cNvPr>
          <p:cNvPicPr>
            <a:picLocks noChangeAspect="1"/>
          </p:cNvPicPr>
          <p:nvPr/>
        </p:nvPicPr>
        <p:blipFill>
          <a:blip r:embed="rId3"/>
          <a:stretch>
            <a:fillRect/>
          </a:stretch>
        </p:blipFill>
        <p:spPr>
          <a:xfrm>
            <a:off x="1676265" y="2829799"/>
            <a:ext cx="4020111" cy="1314633"/>
          </a:xfrm>
          <a:prstGeom prst="rect">
            <a:avLst/>
          </a:prstGeom>
        </p:spPr>
      </p:pic>
      <p:pic>
        <p:nvPicPr>
          <p:cNvPr id="6" name="Resim 5">
            <a:extLst>
              <a:ext uri="{FF2B5EF4-FFF2-40B4-BE49-F238E27FC236}">
                <a16:creationId xmlns:a16="http://schemas.microsoft.com/office/drawing/2014/main" id="{880B2370-DB8C-4F0F-94E3-3EFA65E60267}"/>
              </a:ext>
            </a:extLst>
          </p:cNvPr>
          <p:cNvPicPr>
            <a:picLocks noChangeAspect="1"/>
          </p:cNvPicPr>
          <p:nvPr/>
        </p:nvPicPr>
        <p:blipFill>
          <a:blip r:embed="rId4"/>
          <a:stretch>
            <a:fillRect/>
          </a:stretch>
        </p:blipFill>
        <p:spPr>
          <a:xfrm>
            <a:off x="1656943" y="4433174"/>
            <a:ext cx="3924848" cy="523948"/>
          </a:xfrm>
          <a:prstGeom prst="rect">
            <a:avLst/>
          </a:prstGeom>
        </p:spPr>
      </p:pic>
      <p:sp>
        <p:nvSpPr>
          <p:cNvPr id="2" name="Konuşma Balonu: Köşeleri Yuvarlanmış Dikdörtgen 1">
            <a:extLst>
              <a:ext uri="{FF2B5EF4-FFF2-40B4-BE49-F238E27FC236}">
                <a16:creationId xmlns:a16="http://schemas.microsoft.com/office/drawing/2014/main" id="{74713B71-4A6F-41F1-9D71-8EE85E815F02}"/>
              </a:ext>
            </a:extLst>
          </p:cNvPr>
          <p:cNvSpPr/>
          <p:nvPr/>
        </p:nvSpPr>
        <p:spPr>
          <a:xfrm>
            <a:off x="6724649" y="3609975"/>
            <a:ext cx="2257425" cy="971550"/>
          </a:xfrm>
          <a:prstGeom prst="wedgeRoundRectCallout">
            <a:avLst>
              <a:gd name="adj1" fmla="val -100808"/>
              <a:gd name="adj2" fmla="val 5710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latin typeface="Symbol" panose="05050102010706020507" pitchFamily="18" charset="2"/>
              </a:rPr>
              <a:t>F</a:t>
            </a:r>
            <a:r>
              <a:rPr lang="tr-TR" baseline="-25000" dirty="0"/>
              <a:t>R</a:t>
            </a:r>
            <a:r>
              <a:rPr lang="tr-TR" dirty="0"/>
              <a:t> </a:t>
            </a:r>
            <a:r>
              <a:rPr lang="tr-TR" dirty="0" err="1"/>
              <a:t>and</a:t>
            </a:r>
            <a:r>
              <a:rPr lang="tr-TR" dirty="0"/>
              <a:t> </a:t>
            </a:r>
            <a:r>
              <a:rPr lang="tr-TR" dirty="0">
                <a:latin typeface="Symbol" panose="05050102010706020507" pitchFamily="18" charset="2"/>
              </a:rPr>
              <a:t>F</a:t>
            </a:r>
            <a:r>
              <a:rPr lang="tr-TR" baseline="-25000" dirty="0"/>
              <a:t>L</a:t>
            </a:r>
            <a:r>
              <a:rPr lang="tr-TR" dirty="0"/>
              <a:t> </a:t>
            </a:r>
            <a:r>
              <a:rPr lang="tr-TR" dirty="0" err="1"/>
              <a:t>are</a:t>
            </a:r>
            <a:r>
              <a:rPr lang="tr-TR" dirty="0"/>
              <a:t> not </a:t>
            </a:r>
            <a:r>
              <a:rPr lang="tr-TR" dirty="0" err="1"/>
              <a:t>differentiable</a:t>
            </a:r>
            <a:r>
              <a:rPr lang="tr-TR" dirty="0"/>
              <a:t> w.r.t. </a:t>
            </a:r>
            <a:r>
              <a:rPr lang="tr-TR" dirty="0" err="1"/>
              <a:t>their</a:t>
            </a:r>
            <a:r>
              <a:rPr lang="tr-TR" dirty="0"/>
              <a:t> </a:t>
            </a:r>
            <a:r>
              <a:rPr lang="tr-TR" dirty="0" err="1"/>
              <a:t>arguments</a:t>
            </a:r>
            <a:endParaRPr lang="en-US" dirty="0"/>
          </a:p>
        </p:txBody>
      </p:sp>
    </p:spTree>
    <p:extLst>
      <p:ext uri="{BB962C8B-B14F-4D97-AF65-F5344CB8AC3E}">
        <p14:creationId xmlns:p14="http://schemas.microsoft.com/office/powerpoint/2010/main" val="1844661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C688535A-1B4E-4E57-A22F-565B3168C892}"/>
              </a:ext>
            </a:extLst>
          </p:cNvPr>
          <p:cNvPicPr>
            <a:picLocks noChangeAspect="1"/>
          </p:cNvPicPr>
          <p:nvPr/>
        </p:nvPicPr>
        <p:blipFill>
          <a:blip r:embed="rId2"/>
          <a:stretch>
            <a:fillRect/>
          </a:stretch>
        </p:blipFill>
        <p:spPr>
          <a:xfrm>
            <a:off x="894996" y="1385855"/>
            <a:ext cx="3781953" cy="466790"/>
          </a:xfrm>
          <a:prstGeom prst="rect">
            <a:avLst/>
          </a:prstGeom>
        </p:spPr>
      </p:pic>
      <p:pic>
        <p:nvPicPr>
          <p:cNvPr id="5" name="Resim 4">
            <a:extLst>
              <a:ext uri="{FF2B5EF4-FFF2-40B4-BE49-F238E27FC236}">
                <a16:creationId xmlns:a16="http://schemas.microsoft.com/office/drawing/2014/main" id="{29726930-8089-4882-A541-2266AB41A58A}"/>
              </a:ext>
            </a:extLst>
          </p:cNvPr>
          <p:cNvPicPr>
            <a:picLocks noChangeAspect="1"/>
          </p:cNvPicPr>
          <p:nvPr/>
        </p:nvPicPr>
        <p:blipFill>
          <a:blip r:embed="rId3"/>
          <a:stretch>
            <a:fillRect/>
          </a:stretch>
        </p:blipFill>
        <p:spPr>
          <a:xfrm>
            <a:off x="4748123" y="1414430"/>
            <a:ext cx="3515216" cy="485843"/>
          </a:xfrm>
          <a:prstGeom prst="rect">
            <a:avLst/>
          </a:prstGeom>
        </p:spPr>
      </p:pic>
      <p:pic>
        <p:nvPicPr>
          <p:cNvPr id="6" name="Resim 5">
            <a:extLst>
              <a:ext uri="{FF2B5EF4-FFF2-40B4-BE49-F238E27FC236}">
                <a16:creationId xmlns:a16="http://schemas.microsoft.com/office/drawing/2014/main" id="{CF2248B9-ACAF-4D49-8758-AB95DDBC632E}"/>
              </a:ext>
            </a:extLst>
          </p:cNvPr>
          <p:cNvPicPr>
            <a:picLocks noChangeAspect="1"/>
          </p:cNvPicPr>
          <p:nvPr/>
        </p:nvPicPr>
        <p:blipFill>
          <a:blip r:embed="rId4"/>
          <a:stretch>
            <a:fillRect/>
          </a:stretch>
        </p:blipFill>
        <p:spPr>
          <a:xfrm>
            <a:off x="894996" y="3547988"/>
            <a:ext cx="6287377" cy="1057423"/>
          </a:xfrm>
          <a:prstGeom prst="rect">
            <a:avLst/>
          </a:prstGeom>
        </p:spPr>
      </p:pic>
      <p:sp>
        <p:nvSpPr>
          <p:cNvPr id="8" name="Dikdörtgen 7">
            <a:extLst>
              <a:ext uri="{FF2B5EF4-FFF2-40B4-BE49-F238E27FC236}">
                <a16:creationId xmlns:a16="http://schemas.microsoft.com/office/drawing/2014/main" id="{D16145E7-76EB-4EE3-AF1C-98DA9EB37920}"/>
              </a:ext>
            </a:extLst>
          </p:cNvPr>
          <p:cNvSpPr/>
          <p:nvPr/>
        </p:nvSpPr>
        <p:spPr>
          <a:xfrm>
            <a:off x="6734175" y="3967491"/>
            <a:ext cx="723900" cy="528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Resim 9">
            <a:extLst>
              <a:ext uri="{FF2B5EF4-FFF2-40B4-BE49-F238E27FC236}">
                <a16:creationId xmlns:a16="http://schemas.microsoft.com/office/drawing/2014/main" id="{3501B19F-7058-4793-AEF9-487BCEDE5A38}"/>
              </a:ext>
            </a:extLst>
          </p:cNvPr>
          <p:cNvPicPr>
            <a:picLocks noChangeAspect="1"/>
          </p:cNvPicPr>
          <p:nvPr/>
        </p:nvPicPr>
        <p:blipFill>
          <a:blip r:embed="rId5"/>
          <a:stretch>
            <a:fillRect/>
          </a:stretch>
        </p:blipFill>
        <p:spPr>
          <a:xfrm>
            <a:off x="932636" y="2409940"/>
            <a:ext cx="6525439" cy="533124"/>
          </a:xfrm>
          <a:prstGeom prst="rect">
            <a:avLst/>
          </a:prstGeom>
        </p:spPr>
      </p:pic>
    </p:spTree>
    <p:extLst>
      <p:ext uri="{BB962C8B-B14F-4D97-AF65-F5344CB8AC3E}">
        <p14:creationId xmlns:p14="http://schemas.microsoft.com/office/powerpoint/2010/main" val="1133747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E9BF706D-A293-4069-9C19-06F05269EFC9}"/>
              </a:ext>
            </a:extLst>
          </p:cNvPr>
          <p:cNvPicPr>
            <a:picLocks noChangeAspect="1"/>
          </p:cNvPicPr>
          <p:nvPr/>
        </p:nvPicPr>
        <p:blipFill>
          <a:blip r:embed="rId2"/>
          <a:stretch>
            <a:fillRect/>
          </a:stretch>
        </p:blipFill>
        <p:spPr>
          <a:xfrm>
            <a:off x="1428396" y="828419"/>
            <a:ext cx="5763429" cy="3658111"/>
          </a:xfrm>
          <a:prstGeom prst="rect">
            <a:avLst/>
          </a:prstGeom>
        </p:spPr>
      </p:pic>
      <p:pic>
        <p:nvPicPr>
          <p:cNvPr id="5" name="Resim 4">
            <a:extLst>
              <a:ext uri="{FF2B5EF4-FFF2-40B4-BE49-F238E27FC236}">
                <a16:creationId xmlns:a16="http://schemas.microsoft.com/office/drawing/2014/main" id="{A19F509D-97C2-43BD-A378-2E51437B92CE}"/>
              </a:ext>
            </a:extLst>
          </p:cNvPr>
          <p:cNvPicPr>
            <a:picLocks noChangeAspect="1"/>
          </p:cNvPicPr>
          <p:nvPr/>
        </p:nvPicPr>
        <p:blipFill>
          <a:blip r:embed="rId3"/>
          <a:stretch>
            <a:fillRect/>
          </a:stretch>
        </p:blipFill>
        <p:spPr>
          <a:xfrm>
            <a:off x="1428396" y="4762382"/>
            <a:ext cx="3277057" cy="847843"/>
          </a:xfrm>
          <a:prstGeom prst="rect">
            <a:avLst/>
          </a:prstGeom>
        </p:spPr>
      </p:pic>
    </p:spTree>
    <p:extLst>
      <p:ext uri="{BB962C8B-B14F-4D97-AF65-F5344CB8AC3E}">
        <p14:creationId xmlns:p14="http://schemas.microsoft.com/office/powerpoint/2010/main" val="651223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227A8A3F-7DFA-462F-9F18-7E83DB52C901}"/>
              </a:ext>
            </a:extLst>
          </p:cNvPr>
          <p:cNvPicPr>
            <a:picLocks noChangeAspect="1"/>
          </p:cNvPicPr>
          <p:nvPr/>
        </p:nvPicPr>
        <p:blipFill>
          <a:blip r:embed="rId2"/>
          <a:stretch>
            <a:fillRect/>
          </a:stretch>
        </p:blipFill>
        <p:spPr>
          <a:xfrm>
            <a:off x="276213" y="285750"/>
            <a:ext cx="5008270" cy="6286500"/>
          </a:xfrm>
          <a:prstGeom prst="rect">
            <a:avLst/>
          </a:prstGeom>
        </p:spPr>
      </p:pic>
      <p:pic>
        <p:nvPicPr>
          <p:cNvPr id="2" name="Resim 1">
            <a:extLst>
              <a:ext uri="{FF2B5EF4-FFF2-40B4-BE49-F238E27FC236}">
                <a16:creationId xmlns:a16="http://schemas.microsoft.com/office/drawing/2014/main" id="{4110D7F3-2F72-46E9-B812-370ED491A277}"/>
              </a:ext>
            </a:extLst>
          </p:cNvPr>
          <p:cNvPicPr>
            <a:picLocks noChangeAspect="1"/>
          </p:cNvPicPr>
          <p:nvPr/>
        </p:nvPicPr>
        <p:blipFill>
          <a:blip r:embed="rId3"/>
          <a:stretch>
            <a:fillRect/>
          </a:stretch>
        </p:blipFill>
        <p:spPr>
          <a:xfrm>
            <a:off x="5284483" y="579610"/>
            <a:ext cx="3586619" cy="1863789"/>
          </a:xfrm>
          <a:prstGeom prst="rect">
            <a:avLst/>
          </a:prstGeom>
        </p:spPr>
      </p:pic>
    </p:spTree>
    <p:extLst>
      <p:ext uri="{BB962C8B-B14F-4D97-AF65-F5344CB8AC3E}">
        <p14:creationId xmlns:p14="http://schemas.microsoft.com/office/powerpoint/2010/main" val="2335905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227A8A3F-7DFA-462F-9F18-7E83DB52C901}"/>
              </a:ext>
            </a:extLst>
          </p:cNvPr>
          <p:cNvPicPr>
            <a:picLocks noChangeAspect="1"/>
          </p:cNvPicPr>
          <p:nvPr/>
        </p:nvPicPr>
        <p:blipFill>
          <a:blip r:embed="rId2"/>
          <a:stretch>
            <a:fillRect/>
          </a:stretch>
        </p:blipFill>
        <p:spPr>
          <a:xfrm>
            <a:off x="276213" y="285750"/>
            <a:ext cx="5008270" cy="6286500"/>
          </a:xfrm>
          <a:prstGeom prst="rect">
            <a:avLst/>
          </a:prstGeom>
        </p:spPr>
      </p:pic>
      <p:sp>
        <p:nvSpPr>
          <p:cNvPr id="3" name="Konuşma Balonu: Köşeleri Yuvarlanmış Dikdörtgen 2">
            <a:extLst>
              <a:ext uri="{FF2B5EF4-FFF2-40B4-BE49-F238E27FC236}">
                <a16:creationId xmlns:a16="http://schemas.microsoft.com/office/drawing/2014/main" id="{2DEBA635-35D2-4336-934B-A3A35895CFB3}"/>
              </a:ext>
            </a:extLst>
          </p:cNvPr>
          <p:cNvSpPr/>
          <p:nvPr/>
        </p:nvSpPr>
        <p:spPr>
          <a:xfrm>
            <a:off x="5549900" y="114300"/>
            <a:ext cx="3317887" cy="6578600"/>
          </a:xfrm>
          <a:prstGeom prst="wedgeRoundRectCallout">
            <a:avLst>
              <a:gd name="adj1" fmla="val -83608"/>
              <a:gd name="adj2" fmla="val -22916"/>
              <a:gd name="adj3" fmla="val 16667"/>
            </a:avLst>
          </a:prstGeom>
          <a:solidFill>
            <a:srgbClr val="FFFF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The crossover (line 6) is a two input two output operator that receives two vectors based on roulette wheel selection strategy (parents) and performs several exchanges produce two </a:t>
            </a:r>
            <a:r>
              <a:rPr lang="en-US" dirty="0" err="1">
                <a:solidFill>
                  <a:schemeClr val="tx1"/>
                </a:solidFill>
              </a:rPr>
              <a:t>offsprings</a:t>
            </a:r>
            <a:r>
              <a:rPr lang="en-US" dirty="0">
                <a:solidFill>
                  <a:schemeClr val="tx1"/>
                </a:solidFill>
              </a:rPr>
              <a:t>. In our study, a random number decides on which strategy to choose for the current parents. Among the equiprobable three outcomes, for the first outcome, we choose single point crossover, for the second, we choose double point crossover and for the last, a random vector α</a:t>
            </a:r>
            <a:r>
              <a:rPr lang="en-US" baseline="-25000" dirty="0">
                <a:solidFill>
                  <a:schemeClr val="tx1"/>
                </a:solidFill>
              </a:rPr>
              <a:t>b</a:t>
            </a:r>
            <a:r>
              <a:rPr lang="en-US" dirty="0">
                <a:solidFill>
                  <a:schemeClr val="tx1"/>
                </a:solidFill>
              </a:rPr>
              <a:t> ∈ B</a:t>
            </a:r>
            <a:r>
              <a:rPr lang="en-US" baseline="30000" dirty="0">
                <a:solidFill>
                  <a:schemeClr val="tx1"/>
                </a:solidFill>
              </a:rPr>
              <a:t>1×N</a:t>
            </a:r>
            <a:r>
              <a:rPr lang="en-US" dirty="0">
                <a:solidFill>
                  <a:schemeClr val="tx1"/>
                </a:solidFill>
              </a:rPr>
              <a:t> containing zeros and ones is generated and the two </a:t>
            </a:r>
            <a:r>
              <a:rPr lang="en-US" dirty="0" err="1">
                <a:solidFill>
                  <a:schemeClr val="tx1"/>
                </a:solidFill>
              </a:rPr>
              <a:t>offsprings</a:t>
            </a:r>
            <a:r>
              <a:rPr lang="en-US" dirty="0">
                <a:solidFill>
                  <a:schemeClr val="tx1"/>
                </a:solidFill>
              </a:rPr>
              <a:t> are obtained via the uniform crossover approach defined as shown here.</a:t>
            </a:r>
          </a:p>
        </p:txBody>
      </p:sp>
    </p:spTree>
    <p:extLst>
      <p:ext uri="{BB962C8B-B14F-4D97-AF65-F5344CB8AC3E}">
        <p14:creationId xmlns:p14="http://schemas.microsoft.com/office/powerpoint/2010/main" val="2942226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594F5D0E-7A8D-4B21-8475-F70C3480A8F8}"/>
              </a:ext>
            </a:extLst>
          </p:cNvPr>
          <p:cNvPicPr>
            <a:picLocks noChangeAspect="1"/>
          </p:cNvPicPr>
          <p:nvPr/>
        </p:nvPicPr>
        <p:blipFill>
          <a:blip r:embed="rId2"/>
          <a:stretch>
            <a:fillRect/>
          </a:stretch>
        </p:blipFill>
        <p:spPr>
          <a:xfrm>
            <a:off x="1701421" y="857183"/>
            <a:ext cx="5430008" cy="952633"/>
          </a:xfrm>
          <a:prstGeom prst="rect">
            <a:avLst/>
          </a:prstGeom>
        </p:spPr>
      </p:pic>
      <p:pic>
        <p:nvPicPr>
          <p:cNvPr id="5" name="Resim 4">
            <a:extLst>
              <a:ext uri="{FF2B5EF4-FFF2-40B4-BE49-F238E27FC236}">
                <a16:creationId xmlns:a16="http://schemas.microsoft.com/office/drawing/2014/main" id="{D7A657DC-B1FF-4E4F-806E-1679C8DE2E6A}"/>
              </a:ext>
            </a:extLst>
          </p:cNvPr>
          <p:cNvPicPr>
            <a:picLocks noChangeAspect="1"/>
          </p:cNvPicPr>
          <p:nvPr/>
        </p:nvPicPr>
        <p:blipFill>
          <a:blip r:embed="rId3"/>
          <a:stretch>
            <a:fillRect/>
          </a:stretch>
        </p:blipFill>
        <p:spPr>
          <a:xfrm>
            <a:off x="1753816" y="2100198"/>
            <a:ext cx="5325218" cy="924054"/>
          </a:xfrm>
          <a:prstGeom prst="rect">
            <a:avLst/>
          </a:prstGeom>
        </p:spPr>
      </p:pic>
      <p:pic>
        <p:nvPicPr>
          <p:cNvPr id="6" name="Resim 5">
            <a:extLst>
              <a:ext uri="{FF2B5EF4-FFF2-40B4-BE49-F238E27FC236}">
                <a16:creationId xmlns:a16="http://schemas.microsoft.com/office/drawing/2014/main" id="{9EB460E6-19C9-45DB-A0B7-1A2D27DD14E8}"/>
              </a:ext>
            </a:extLst>
          </p:cNvPr>
          <p:cNvPicPr>
            <a:picLocks noChangeAspect="1"/>
          </p:cNvPicPr>
          <p:nvPr/>
        </p:nvPicPr>
        <p:blipFill>
          <a:blip r:embed="rId4"/>
          <a:stretch>
            <a:fillRect/>
          </a:stretch>
        </p:blipFill>
        <p:spPr>
          <a:xfrm>
            <a:off x="1518811" y="3386074"/>
            <a:ext cx="6106377" cy="2210108"/>
          </a:xfrm>
          <a:prstGeom prst="rect">
            <a:avLst/>
          </a:prstGeom>
        </p:spPr>
      </p:pic>
    </p:spTree>
    <p:extLst>
      <p:ext uri="{BB962C8B-B14F-4D97-AF65-F5344CB8AC3E}">
        <p14:creationId xmlns:p14="http://schemas.microsoft.com/office/powerpoint/2010/main" val="16544353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227A8A3F-7DFA-462F-9F18-7E83DB52C901}"/>
              </a:ext>
            </a:extLst>
          </p:cNvPr>
          <p:cNvPicPr>
            <a:picLocks noChangeAspect="1"/>
          </p:cNvPicPr>
          <p:nvPr/>
        </p:nvPicPr>
        <p:blipFill>
          <a:blip r:embed="rId2"/>
          <a:stretch>
            <a:fillRect/>
          </a:stretch>
        </p:blipFill>
        <p:spPr>
          <a:xfrm>
            <a:off x="276213" y="285750"/>
            <a:ext cx="5008270" cy="6286500"/>
          </a:xfrm>
          <a:prstGeom prst="rect">
            <a:avLst/>
          </a:prstGeom>
        </p:spPr>
      </p:pic>
      <p:pic>
        <p:nvPicPr>
          <p:cNvPr id="2" name="Resim 1">
            <a:extLst>
              <a:ext uri="{FF2B5EF4-FFF2-40B4-BE49-F238E27FC236}">
                <a16:creationId xmlns:a16="http://schemas.microsoft.com/office/drawing/2014/main" id="{613E504C-9378-4180-8DA3-A2BDDC8B4BD7}"/>
              </a:ext>
            </a:extLst>
          </p:cNvPr>
          <p:cNvPicPr>
            <a:picLocks noChangeAspect="1"/>
          </p:cNvPicPr>
          <p:nvPr/>
        </p:nvPicPr>
        <p:blipFill>
          <a:blip r:embed="rId3"/>
          <a:stretch>
            <a:fillRect/>
          </a:stretch>
        </p:blipFill>
        <p:spPr>
          <a:xfrm>
            <a:off x="4508690" y="1030782"/>
            <a:ext cx="4521010" cy="1483818"/>
          </a:xfrm>
          <a:prstGeom prst="rect">
            <a:avLst/>
          </a:prstGeom>
          <a:ln w="19050">
            <a:solidFill>
              <a:srgbClr val="FF0000"/>
            </a:solidFill>
          </a:ln>
        </p:spPr>
      </p:pic>
      <p:cxnSp>
        <p:nvCxnSpPr>
          <p:cNvPr id="6" name="Düz Bağlayıcı 5">
            <a:extLst>
              <a:ext uri="{FF2B5EF4-FFF2-40B4-BE49-F238E27FC236}">
                <a16:creationId xmlns:a16="http://schemas.microsoft.com/office/drawing/2014/main" id="{ED693C6C-2C47-4707-8744-5DBAF1924CD2}"/>
              </a:ext>
            </a:extLst>
          </p:cNvPr>
          <p:cNvCxnSpPr>
            <a:cxnSpLocks/>
          </p:cNvCxnSpPr>
          <p:nvPr/>
        </p:nvCxnSpPr>
        <p:spPr>
          <a:xfrm>
            <a:off x="7505700" y="1447800"/>
            <a:ext cx="736600"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pic>
        <p:nvPicPr>
          <p:cNvPr id="9" name="Resim 8">
            <a:extLst>
              <a:ext uri="{FF2B5EF4-FFF2-40B4-BE49-F238E27FC236}">
                <a16:creationId xmlns:a16="http://schemas.microsoft.com/office/drawing/2014/main" id="{202CB685-321C-4BC9-AD6F-29CE1AA84917}"/>
              </a:ext>
            </a:extLst>
          </p:cNvPr>
          <p:cNvPicPr>
            <a:picLocks noChangeAspect="1"/>
          </p:cNvPicPr>
          <p:nvPr/>
        </p:nvPicPr>
        <p:blipFill>
          <a:blip r:embed="rId4"/>
          <a:stretch>
            <a:fillRect/>
          </a:stretch>
        </p:blipFill>
        <p:spPr>
          <a:xfrm>
            <a:off x="5008228" y="3232384"/>
            <a:ext cx="4021472" cy="1111017"/>
          </a:xfrm>
          <a:prstGeom prst="rect">
            <a:avLst/>
          </a:prstGeom>
          <a:ln w="25400">
            <a:solidFill>
              <a:srgbClr val="00FFFF"/>
            </a:solidFill>
          </a:ln>
        </p:spPr>
      </p:pic>
      <p:cxnSp>
        <p:nvCxnSpPr>
          <p:cNvPr id="11" name="Düz Ok Bağlayıcısı 10">
            <a:extLst>
              <a:ext uri="{FF2B5EF4-FFF2-40B4-BE49-F238E27FC236}">
                <a16:creationId xmlns:a16="http://schemas.microsoft.com/office/drawing/2014/main" id="{B4C5B5D8-8211-43C9-A98E-2BC67025EF85}"/>
              </a:ext>
            </a:extLst>
          </p:cNvPr>
          <p:cNvCxnSpPr/>
          <p:nvPr/>
        </p:nvCxnSpPr>
        <p:spPr>
          <a:xfrm flipH="1">
            <a:off x="2676088" y="2172749"/>
            <a:ext cx="1832602"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Düz Ok Bağlayıcısı 11">
            <a:extLst>
              <a:ext uri="{FF2B5EF4-FFF2-40B4-BE49-F238E27FC236}">
                <a16:creationId xmlns:a16="http://schemas.microsoft.com/office/drawing/2014/main" id="{1966AEDD-CCBD-4520-A195-3A420AA12BAC}"/>
              </a:ext>
            </a:extLst>
          </p:cNvPr>
          <p:cNvCxnSpPr>
            <a:cxnSpLocks/>
          </p:cNvCxnSpPr>
          <p:nvPr/>
        </p:nvCxnSpPr>
        <p:spPr>
          <a:xfrm flipH="1" flipV="1">
            <a:off x="3917659" y="2432807"/>
            <a:ext cx="2851536" cy="782799"/>
          </a:xfrm>
          <a:prstGeom prst="straightConnector1">
            <a:avLst/>
          </a:prstGeom>
          <a:ln w="19050">
            <a:solidFill>
              <a:srgbClr val="00FF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38947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1B41CF6-7FCF-4AA2-8BBD-1B77121C28C5}"/>
              </a:ext>
            </a:extLst>
          </p:cNvPr>
          <p:cNvSpPr>
            <a:spLocks noGrp="1"/>
          </p:cNvSpPr>
          <p:nvPr>
            <p:ph type="title"/>
          </p:nvPr>
        </p:nvSpPr>
        <p:spPr/>
        <p:txBody>
          <a:bodyPr/>
          <a:lstStyle/>
          <a:p>
            <a:r>
              <a:rPr lang="tr-TR" dirty="0" err="1"/>
              <a:t>Experiments</a:t>
            </a:r>
            <a:endParaRPr lang="en-US" dirty="0"/>
          </a:p>
        </p:txBody>
      </p:sp>
      <p:sp>
        <p:nvSpPr>
          <p:cNvPr id="3" name="İçerik Yer Tutucusu 2">
            <a:extLst>
              <a:ext uri="{FF2B5EF4-FFF2-40B4-BE49-F238E27FC236}">
                <a16:creationId xmlns:a16="http://schemas.microsoft.com/office/drawing/2014/main" id="{62123FF5-9E50-4B5D-9043-3A19380F29E6}"/>
              </a:ext>
            </a:extLst>
          </p:cNvPr>
          <p:cNvSpPr>
            <a:spLocks noGrp="1"/>
          </p:cNvSpPr>
          <p:nvPr>
            <p:ph idx="1"/>
          </p:nvPr>
        </p:nvSpPr>
        <p:spPr/>
        <p:txBody>
          <a:bodyPr>
            <a:normAutofit fontScale="92500" lnSpcReduction="20000"/>
          </a:bodyPr>
          <a:lstStyle/>
          <a:p>
            <a:pPr algn="just"/>
            <a:r>
              <a:rPr lang="en-US" dirty="0"/>
              <a:t>We conducted 100 experiments for the each </a:t>
            </a:r>
            <a:br>
              <a:rPr lang="tr-TR" dirty="0"/>
            </a:br>
            <a:r>
              <a:rPr lang="en-US" i="1" dirty="0"/>
              <a:t>R ∈</a:t>
            </a:r>
            <a:r>
              <a:rPr lang="tr-TR" i="1" dirty="0"/>
              <a:t> </a:t>
            </a:r>
            <a:r>
              <a:rPr lang="en-US" i="1" dirty="0"/>
              <a:t>{</a:t>
            </a:r>
            <a:r>
              <a:rPr lang="en-US" dirty="0"/>
              <a:t>2</a:t>
            </a:r>
            <a:r>
              <a:rPr lang="en-US" i="1" dirty="0"/>
              <a:t>, </a:t>
            </a:r>
            <a:r>
              <a:rPr lang="en-US" dirty="0"/>
              <a:t>3</a:t>
            </a:r>
            <a:r>
              <a:rPr lang="en-US" i="1" dirty="0"/>
              <a:t>, . . . , </a:t>
            </a:r>
            <a:r>
              <a:rPr lang="en-US" dirty="0"/>
              <a:t>25</a:t>
            </a:r>
            <a:r>
              <a:rPr lang="en-US" i="1" dirty="0"/>
              <a:t>} </a:t>
            </a:r>
            <a:r>
              <a:rPr lang="en-US" dirty="0"/>
              <a:t>and in each experiment</a:t>
            </a:r>
            <a:r>
              <a:rPr lang="tr-TR" dirty="0"/>
              <a:t>.</a:t>
            </a:r>
          </a:p>
          <a:p>
            <a:pPr algn="just"/>
            <a:r>
              <a:rPr lang="tr-TR" dirty="0"/>
              <a:t>T</a:t>
            </a:r>
            <a:r>
              <a:rPr lang="en-US" dirty="0"/>
              <a:t>he genetic optimization</a:t>
            </a:r>
            <a:r>
              <a:rPr lang="tr-TR" dirty="0"/>
              <a:t> </a:t>
            </a:r>
            <a:r>
              <a:rPr lang="en-US" dirty="0"/>
              <a:t>process has been continued for 1000 generations. </a:t>
            </a:r>
            <a:endParaRPr lang="tr-TR" dirty="0"/>
          </a:p>
          <a:p>
            <a:pPr algn="just"/>
            <a:r>
              <a:rPr lang="en-US" dirty="0"/>
              <a:t>After an experiment</a:t>
            </a:r>
            <a:r>
              <a:rPr lang="tr-TR" dirty="0"/>
              <a:t> </a:t>
            </a:r>
            <a:r>
              <a:rPr lang="en-US" dirty="0"/>
              <a:t>is completed, we counted the number of correctly learned</a:t>
            </a:r>
            <a:r>
              <a:rPr lang="tr-TR" dirty="0"/>
              <a:t> </a:t>
            </a:r>
            <a:r>
              <a:rPr lang="en-US" dirty="0"/>
              <a:t>functions denoted by </a:t>
            </a:r>
            <a:r>
              <a:rPr lang="en-US" i="1" dirty="0"/>
              <a:t>C</a:t>
            </a:r>
            <a:r>
              <a:rPr lang="en-US" dirty="0"/>
              <a:t>. </a:t>
            </a:r>
            <a:endParaRPr lang="tr-TR" dirty="0"/>
          </a:p>
          <a:p>
            <a:pPr algn="just"/>
            <a:r>
              <a:rPr lang="en-US" dirty="0"/>
              <a:t>The results are given in Table III</a:t>
            </a:r>
            <a:r>
              <a:rPr lang="tr-TR" dirty="0"/>
              <a:t> (</a:t>
            </a:r>
            <a:r>
              <a:rPr lang="tr-TR" dirty="0" err="1"/>
              <a:t>next</a:t>
            </a:r>
            <a:r>
              <a:rPr lang="tr-TR" dirty="0"/>
              <a:t> </a:t>
            </a:r>
            <a:r>
              <a:rPr lang="tr-TR" dirty="0" err="1"/>
              <a:t>pages</a:t>
            </a:r>
            <a:r>
              <a:rPr lang="tr-TR" dirty="0"/>
              <a:t>)</a:t>
            </a:r>
            <a:r>
              <a:rPr lang="en-US" dirty="0"/>
              <a:t>, where</a:t>
            </a:r>
            <a:r>
              <a:rPr lang="tr-TR" dirty="0"/>
              <a:t> </a:t>
            </a:r>
            <a:r>
              <a:rPr lang="en-US" dirty="0"/>
              <a:t>the values in each row sum up to 100, which is the total number</a:t>
            </a:r>
            <a:r>
              <a:rPr lang="tr-TR" dirty="0"/>
              <a:t> </a:t>
            </a:r>
            <a:r>
              <a:rPr lang="en-US" dirty="0"/>
              <a:t>number of experiments for each </a:t>
            </a:r>
            <a:r>
              <a:rPr lang="en-US" i="1" dirty="0"/>
              <a:t>R</a:t>
            </a:r>
            <a:r>
              <a:rPr lang="en-US" dirty="0"/>
              <a:t>. </a:t>
            </a:r>
            <a:endParaRPr lang="tr-TR" dirty="0"/>
          </a:p>
          <a:p>
            <a:pPr algn="just"/>
            <a:r>
              <a:rPr lang="en-US" dirty="0"/>
              <a:t>The columns are the values</a:t>
            </a:r>
            <a:r>
              <a:rPr lang="tr-TR" dirty="0"/>
              <a:t> </a:t>
            </a:r>
            <a:r>
              <a:rPr lang="en-US" dirty="0"/>
              <a:t>of </a:t>
            </a:r>
            <a:r>
              <a:rPr lang="en-US" i="1" dirty="0"/>
              <a:t>C</a:t>
            </a:r>
            <a:r>
              <a:rPr lang="en-US" dirty="0"/>
              <a:t>, and for better understanding, we only entered nonzero</a:t>
            </a:r>
            <a:r>
              <a:rPr lang="tr-TR" dirty="0"/>
              <a:t> </a:t>
            </a:r>
            <a:r>
              <a:rPr lang="en-US" dirty="0"/>
              <a:t>values to the table.</a:t>
            </a:r>
          </a:p>
        </p:txBody>
      </p:sp>
    </p:spTree>
    <p:extLst>
      <p:ext uri="{BB962C8B-B14F-4D97-AF65-F5344CB8AC3E}">
        <p14:creationId xmlns:p14="http://schemas.microsoft.com/office/powerpoint/2010/main" val="19485240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B95DF1F3-F043-44FE-B952-598D9E29A1FA}"/>
              </a:ext>
            </a:extLst>
          </p:cNvPr>
          <p:cNvPicPr>
            <a:picLocks noChangeAspect="1"/>
          </p:cNvPicPr>
          <p:nvPr/>
        </p:nvPicPr>
        <p:blipFill>
          <a:blip r:embed="rId2"/>
          <a:stretch>
            <a:fillRect/>
          </a:stretch>
        </p:blipFill>
        <p:spPr>
          <a:xfrm>
            <a:off x="2185654" y="1585655"/>
            <a:ext cx="4772691" cy="3686689"/>
          </a:xfrm>
          <a:prstGeom prst="rect">
            <a:avLst/>
          </a:prstGeom>
        </p:spPr>
      </p:pic>
    </p:spTree>
    <p:extLst>
      <p:ext uri="{BB962C8B-B14F-4D97-AF65-F5344CB8AC3E}">
        <p14:creationId xmlns:p14="http://schemas.microsoft.com/office/powerpoint/2010/main" val="16362627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012F0460-C7E5-4FD0-9B8C-7BFB4523BBF7}"/>
              </a:ext>
            </a:extLst>
          </p:cNvPr>
          <p:cNvPicPr>
            <a:picLocks noChangeAspect="1"/>
          </p:cNvPicPr>
          <p:nvPr/>
        </p:nvPicPr>
        <p:blipFill>
          <a:blip r:embed="rId2"/>
          <a:stretch>
            <a:fillRect/>
          </a:stretch>
        </p:blipFill>
        <p:spPr>
          <a:xfrm>
            <a:off x="195910" y="509299"/>
            <a:ext cx="8752180" cy="5548601"/>
          </a:xfrm>
          <a:prstGeom prst="rect">
            <a:avLst/>
          </a:prstGeom>
        </p:spPr>
      </p:pic>
      <p:sp>
        <p:nvSpPr>
          <p:cNvPr id="2" name="Dikdörtgen 1">
            <a:extLst>
              <a:ext uri="{FF2B5EF4-FFF2-40B4-BE49-F238E27FC236}">
                <a16:creationId xmlns:a16="http://schemas.microsoft.com/office/drawing/2014/main" id="{791DD736-D1F3-43F9-9D52-AA1D43D7CC27}"/>
              </a:ext>
            </a:extLst>
          </p:cNvPr>
          <p:cNvSpPr/>
          <p:nvPr/>
        </p:nvSpPr>
        <p:spPr>
          <a:xfrm>
            <a:off x="1619075" y="1838325"/>
            <a:ext cx="3556932" cy="166644"/>
          </a:xfrm>
          <a:prstGeom prst="rect">
            <a:avLst/>
          </a:prstGeom>
          <a:no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Konuşma Balonu: Köşeleri Yuvarlanmış Dikdörtgen 4">
            <a:extLst>
              <a:ext uri="{FF2B5EF4-FFF2-40B4-BE49-F238E27FC236}">
                <a16:creationId xmlns:a16="http://schemas.microsoft.com/office/drawing/2014/main" id="{D005BC4F-A1CF-499A-8ED0-89872A6114A1}"/>
              </a:ext>
            </a:extLst>
          </p:cNvPr>
          <p:cNvSpPr/>
          <p:nvPr/>
        </p:nvSpPr>
        <p:spPr>
          <a:xfrm>
            <a:off x="1870746" y="3867325"/>
            <a:ext cx="3556932" cy="1602297"/>
          </a:xfrm>
          <a:prstGeom prst="wedgeRoundRectCallout">
            <a:avLst>
              <a:gd name="adj1" fmla="val -53417"/>
              <a:gd name="adj2" fmla="val -1615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a:t>This</a:t>
            </a:r>
            <a:r>
              <a:rPr lang="tr-TR" dirty="0"/>
              <a:t> </a:t>
            </a:r>
            <a:r>
              <a:rPr lang="tr-TR" dirty="0" err="1"/>
              <a:t>array</a:t>
            </a:r>
            <a:r>
              <a:rPr lang="tr-TR" dirty="0"/>
              <a:t> </a:t>
            </a:r>
            <a:r>
              <a:rPr lang="tr-TR" dirty="0" err="1"/>
              <a:t>adds</a:t>
            </a:r>
            <a:r>
              <a:rPr lang="tr-TR" dirty="0"/>
              <a:t> </a:t>
            </a:r>
            <a:r>
              <a:rPr lang="tr-TR" dirty="0" err="1"/>
              <a:t>up</a:t>
            </a:r>
            <a:r>
              <a:rPr lang="tr-TR" dirty="0"/>
              <a:t> </a:t>
            </a:r>
            <a:r>
              <a:rPr lang="tr-TR" dirty="0" err="1"/>
              <a:t>to</a:t>
            </a:r>
            <a:r>
              <a:rPr lang="tr-TR" dirty="0"/>
              <a:t> 100. </a:t>
            </a:r>
            <a:r>
              <a:rPr lang="tr-TR" dirty="0" err="1"/>
              <a:t>When</a:t>
            </a:r>
            <a:r>
              <a:rPr lang="tr-TR" dirty="0"/>
              <a:t> R=2, </a:t>
            </a:r>
            <a:r>
              <a:rPr lang="tr-TR" dirty="0" err="1"/>
              <a:t>ony</a:t>
            </a:r>
            <a:r>
              <a:rPr lang="tr-TR" dirty="0"/>
              <a:t> </a:t>
            </a:r>
            <a:r>
              <a:rPr lang="tr-TR" dirty="0" err="1"/>
              <a:t>one</a:t>
            </a:r>
            <a:r>
              <a:rPr lang="tr-TR" dirty="0"/>
              <a:t> </a:t>
            </a:r>
            <a:r>
              <a:rPr lang="tr-TR" dirty="0" err="1"/>
              <a:t>experiment</a:t>
            </a:r>
            <a:r>
              <a:rPr lang="tr-TR" dirty="0"/>
              <a:t> </a:t>
            </a:r>
            <a:r>
              <a:rPr lang="tr-TR" dirty="0" err="1"/>
              <a:t>resulted</a:t>
            </a:r>
            <a:r>
              <a:rPr lang="tr-TR" dirty="0"/>
              <a:t> in </a:t>
            </a:r>
            <a:r>
              <a:rPr lang="tr-TR" dirty="0" err="1"/>
              <a:t>learning</a:t>
            </a:r>
            <a:r>
              <a:rPr lang="tr-TR" dirty="0"/>
              <a:t> of C=3 </a:t>
            </a:r>
            <a:r>
              <a:rPr lang="tr-TR" dirty="0" err="1"/>
              <a:t>datasets</a:t>
            </a:r>
            <a:r>
              <a:rPr lang="tr-TR" dirty="0"/>
              <a:t>.</a:t>
            </a:r>
            <a:endParaRPr lang="en-US" dirty="0"/>
          </a:p>
        </p:txBody>
      </p:sp>
    </p:spTree>
    <p:extLst>
      <p:ext uri="{BB962C8B-B14F-4D97-AF65-F5344CB8AC3E}">
        <p14:creationId xmlns:p14="http://schemas.microsoft.com/office/powerpoint/2010/main" val="1035240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5499D24-BB2D-4DCE-ACA8-ECC2A2196CC2}"/>
              </a:ext>
            </a:extLst>
          </p:cNvPr>
          <p:cNvSpPr>
            <a:spLocks noGrp="1"/>
          </p:cNvSpPr>
          <p:nvPr>
            <p:ph type="title"/>
          </p:nvPr>
        </p:nvSpPr>
        <p:spPr/>
        <p:txBody>
          <a:bodyPr/>
          <a:lstStyle/>
          <a:p>
            <a:endParaRPr lang="en-US"/>
          </a:p>
        </p:txBody>
      </p:sp>
      <p:sp>
        <p:nvSpPr>
          <p:cNvPr id="3" name="İçerik Yer Tutucusu 2">
            <a:extLst>
              <a:ext uri="{FF2B5EF4-FFF2-40B4-BE49-F238E27FC236}">
                <a16:creationId xmlns:a16="http://schemas.microsoft.com/office/drawing/2014/main" id="{C4D0DEFD-FD21-461A-833D-CEE8774FE5FE}"/>
              </a:ext>
            </a:extLst>
          </p:cNvPr>
          <p:cNvSpPr>
            <a:spLocks noGrp="1"/>
          </p:cNvSpPr>
          <p:nvPr>
            <p:ph idx="1"/>
          </p:nvPr>
        </p:nvSpPr>
        <p:spPr/>
        <p:txBody>
          <a:bodyPr/>
          <a:lstStyle/>
          <a:p>
            <a:endParaRPr lang="en-US"/>
          </a:p>
        </p:txBody>
      </p:sp>
      <p:pic>
        <p:nvPicPr>
          <p:cNvPr id="4" name="Resim 3">
            <a:extLst>
              <a:ext uri="{FF2B5EF4-FFF2-40B4-BE49-F238E27FC236}">
                <a16:creationId xmlns:a16="http://schemas.microsoft.com/office/drawing/2014/main" id="{5B23C673-9327-4119-8E4B-B4A3D87FB400}"/>
              </a:ext>
            </a:extLst>
          </p:cNvPr>
          <p:cNvPicPr>
            <a:picLocks noChangeAspect="1"/>
          </p:cNvPicPr>
          <p:nvPr/>
        </p:nvPicPr>
        <p:blipFill>
          <a:blip r:embed="rId2"/>
          <a:stretch>
            <a:fillRect/>
          </a:stretch>
        </p:blipFill>
        <p:spPr>
          <a:xfrm>
            <a:off x="690021" y="509180"/>
            <a:ext cx="7763958" cy="5839640"/>
          </a:xfrm>
          <a:prstGeom prst="rect">
            <a:avLst/>
          </a:prstGeom>
        </p:spPr>
      </p:pic>
    </p:spTree>
    <p:extLst>
      <p:ext uri="{BB962C8B-B14F-4D97-AF65-F5344CB8AC3E}">
        <p14:creationId xmlns:p14="http://schemas.microsoft.com/office/powerpoint/2010/main" val="41956728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012F0460-C7E5-4FD0-9B8C-7BFB4523BBF7}"/>
              </a:ext>
            </a:extLst>
          </p:cNvPr>
          <p:cNvPicPr>
            <a:picLocks noChangeAspect="1"/>
          </p:cNvPicPr>
          <p:nvPr/>
        </p:nvPicPr>
        <p:blipFill>
          <a:blip r:embed="rId2"/>
          <a:stretch>
            <a:fillRect/>
          </a:stretch>
        </p:blipFill>
        <p:spPr>
          <a:xfrm>
            <a:off x="195910" y="509299"/>
            <a:ext cx="8752180" cy="5548601"/>
          </a:xfrm>
          <a:prstGeom prst="rect">
            <a:avLst/>
          </a:prstGeom>
        </p:spPr>
      </p:pic>
      <p:sp>
        <p:nvSpPr>
          <p:cNvPr id="2" name="Dikdörtgen 1">
            <a:extLst>
              <a:ext uri="{FF2B5EF4-FFF2-40B4-BE49-F238E27FC236}">
                <a16:creationId xmlns:a16="http://schemas.microsoft.com/office/drawing/2014/main" id="{791DD736-D1F3-43F9-9D52-AA1D43D7CC27}"/>
              </a:ext>
            </a:extLst>
          </p:cNvPr>
          <p:cNvSpPr/>
          <p:nvPr/>
        </p:nvSpPr>
        <p:spPr>
          <a:xfrm>
            <a:off x="1619075" y="1838325"/>
            <a:ext cx="3556932" cy="166644"/>
          </a:xfrm>
          <a:prstGeom prst="rect">
            <a:avLst/>
          </a:prstGeom>
          <a:no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Konuşma Balonu: Köşeleri Yuvarlanmış Dikdörtgen 4">
            <a:extLst>
              <a:ext uri="{FF2B5EF4-FFF2-40B4-BE49-F238E27FC236}">
                <a16:creationId xmlns:a16="http://schemas.microsoft.com/office/drawing/2014/main" id="{D005BC4F-A1CF-499A-8ED0-89872A6114A1}"/>
              </a:ext>
            </a:extLst>
          </p:cNvPr>
          <p:cNvSpPr/>
          <p:nvPr/>
        </p:nvSpPr>
        <p:spPr>
          <a:xfrm>
            <a:off x="1870746" y="3867325"/>
            <a:ext cx="3556932" cy="1602297"/>
          </a:xfrm>
          <a:prstGeom prst="wedgeRoundRectCallout">
            <a:avLst>
              <a:gd name="adj1" fmla="val 118753"/>
              <a:gd name="adj2" fmla="val -12545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a:t>There</a:t>
            </a:r>
            <a:r>
              <a:rPr lang="tr-TR" dirty="0"/>
              <a:t> </a:t>
            </a:r>
            <a:r>
              <a:rPr lang="tr-TR" dirty="0" err="1"/>
              <a:t>was</a:t>
            </a:r>
            <a:r>
              <a:rPr lang="tr-TR" dirty="0"/>
              <a:t> </a:t>
            </a:r>
            <a:r>
              <a:rPr lang="tr-TR" dirty="0" err="1"/>
              <a:t>one</a:t>
            </a:r>
            <a:r>
              <a:rPr lang="tr-TR" dirty="0"/>
              <a:t> </a:t>
            </a:r>
            <a:r>
              <a:rPr lang="tr-TR" dirty="0" err="1"/>
              <a:t>experiment</a:t>
            </a:r>
            <a:r>
              <a:rPr lang="tr-TR" dirty="0"/>
              <a:t> </a:t>
            </a:r>
            <a:r>
              <a:rPr lang="tr-TR" dirty="0" err="1"/>
              <a:t>with</a:t>
            </a:r>
            <a:r>
              <a:rPr lang="tr-TR" dirty="0"/>
              <a:t> </a:t>
            </a:r>
            <a:r>
              <a:rPr lang="tr-TR" dirty="0" err="1"/>
              <a:t>correct</a:t>
            </a:r>
            <a:r>
              <a:rPr lang="tr-TR" dirty="0"/>
              <a:t> </a:t>
            </a:r>
            <a:r>
              <a:rPr lang="tr-TR" dirty="0" err="1"/>
              <a:t>learning</a:t>
            </a:r>
            <a:r>
              <a:rPr lang="tr-TR" dirty="0"/>
              <a:t> of </a:t>
            </a:r>
            <a:r>
              <a:rPr lang="tr-TR" dirty="0" err="1"/>
              <a:t>all</a:t>
            </a:r>
            <a:r>
              <a:rPr lang="tr-TR" dirty="0"/>
              <a:t> 16 </a:t>
            </a:r>
            <a:r>
              <a:rPr lang="tr-TR" dirty="0" err="1"/>
              <a:t>datasets</a:t>
            </a:r>
            <a:r>
              <a:rPr lang="tr-TR" dirty="0"/>
              <a:t> </a:t>
            </a:r>
            <a:r>
              <a:rPr lang="tr-TR" dirty="0" err="1"/>
              <a:t>when</a:t>
            </a:r>
            <a:r>
              <a:rPr lang="tr-TR" dirty="0"/>
              <a:t> R=6</a:t>
            </a:r>
            <a:endParaRPr lang="en-US" dirty="0"/>
          </a:p>
        </p:txBody>
      </p:sp>
      <p:sp>
        <p:nvSpPr>
          <p:cNvPr id="3" name="Oval 2">
            <a:extLst>
              <a:ext uri="{FF2B5EF4-FFF2-40B4-BE49-F238E27FC236}">
                <a16:creationId xmlns:a16="http://schemas.microsoft.com/office/drawing/2014/main" id="{DCCB2B98-3F6E-41ED-BAB7-F2D1BBD4501B}"/>
              </a:ext>
            </a:extLst>
          </p:cNvPr>
          <p:cNvSpPr/>
          <p:nvPr/>
        </p:nvSpPr>
        <p:spPr>
          <a:xfrm>
            <a:off x="7919207" y="2483141"/>
            <a:ext cx="192947" cy="1929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9342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7842603D-2256-4CC3-89DA-735480131FA4}"/>
              </a:ext>
            </a:extLst>
          </p:cNvPr>
          <p:cNvPicPr>
            <a:picLocks noChangeAspect="1"/>
          </p:cNvPicPr>
          <p:nvPr/>
        </p:nvPicPr>
        <p:blipFill>
          <a:blip r:embed="rId2"/>
          <a:stretch>
            <a:fillRect/>
          </a:stretch>
        </p:blipFill>
        <p:spPr>
          <a:xfrm>
            <a:off x="418535" y="776017"/>
            <a:ext cx="8306929" cy="4986608"/>
          </a:xfrm>
          <a:prstGeom prst="rect">
            <a:avLst/>
          </a:prstGeom>
        </p:spPr>
      </p:pic>
    </p:spTree>
    <p:extLst>
      <p:ext uri="{BB962C8B-B14F-4D97-AF65-F5344CB8AC3E}">
        <p14:creationId xmlns:p14="http://schemas.microsoft.com/office/powerpoint/2010/main" val="18413055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4B8EED71-ACF1-4FF4-AC59-C2F7E2E4C8F1}"/>
              </a:ext>
            </a:extLst>
          </p:cNvPr>
          <p:cNvPicPr>
            <a:picLocks noChangeAspect="1"/>
          </p:cNvPicPr>
          <p:nvPr/>
        </p:nvPicPr>
        <p:blipFill>
          <a:blip r:embed="rId2"/>
          <a:stretch>
            <a:fillRect/>
          </a:stretch>
        </p:blipFill>
        <p:spPr>
          <a:xfrm>
            <a:off x="261336" y="1428471"/>
            <a:ext cx="8621328" cy="4001058"/>
          </a:xfrm>
          <a:prstGeom prst="rect">
            <a:avLst/>
          </a:prstGeom>
        </p:spPr>
      </p:pic>
      <p:sp>
        <p:nvSpPr>
          <p:cNvPr id="3" name="Serbest Form: Şekil 2">
            <a:extLst>
              <a:ext uri="{FF2B5EF4-FFF2-40B4-BE49-F238E27FC236}">
                <a16:creationId xmlns:a16="http://schemas.microsoft.com/office/drawing/2014/main" id="{4D4F3D07-DD24-4FDC-826C-542BE6388E6D}"/>
              </a:ext>
            </a:extLst>
          </p:cNvPr>
          <p:cNvSpPr/>
          <p:nvPr/>
        </p:nvSpPr>
        <p:spPr>
          <a:xfrm>
            <a:off x="6327807" y="2818701"/>
            <a:ext cx="1426536" cy="1954635"/>
          </a:xfrm>
          <a:custGeom>
            <a:avLst/>
            <a:gdLst>
              <a:gd name="connsiteX0" fmla="*/ 1406843 w 1426536"/>
              <a:gd name="connsiteY0" fmla="*/ 0 h 1954635"/>
              <a:gd name="connsiteX1" fmla="*/ 1406843 w 1426536"/>
              <a:gd name="connsiteY1" fmla="*/ 419449 h 1954635"/>
              <a:gd name="connsiteX2" fmla="*/ 1390065 w 1426536"/>
              <a:gd name="connsiteY2" fmla="*/ 461394 h 1954635"/>
              <a:gd name="connsiteX3" fmla="*/ 1381676 w 1426536"/>
              <a:gd name="connsiteY3" fmla="*/ 536895 h 1954635"/>
              <a:gd name="connsiteX4" fmla="*/ 1364898 w 1426536"/>
              <a:gd name="connsiteY4" fmla="*/ 595618 h 1954635"/>
              <a:gd name="connsiteX5" fmla="*/ 1339731 w 1426536"/>
              <a:gd name="connsiteY5" fmla="*/ 671119 h 1954635"/>
              <a:gd name="connsiteX6" fmla="*/ 1331342 w 1426536"/>
              <a:gd name="connsiteY6" fmla="*/ 696286 h 1954635"/>
              <a:gd name="connsiteX7" fmla="*/ 1322953 w 1426536"/>
              <a:gd name="connsiteY7" fmla="*/ 729842 h 1954635"/>
              <a:gd name="connsiteX8" fmla="*/ 1297786 w 1426536"/>
              <a:gd name="connsiteY8" fmla="*/ 771787 h 1954635"/>
              <a:gd name="connsiteX9" fmla="*/ 1289397 w 1426536"/>
              <a:gd name="connsiteY9" fmla="*/ 805343 h 1954635"/>
              <a:gd name="connsiteX10" fmla="*/ 1264230 w 1426536"/>
              <a:gd name="connsiteY10" fmla="*/ 838899 h 1954635"/>
              <a:gd name="connsiteX11" fmla="*/ 1247452 w 1426536"/>
              <a:gd name="connsiteY11" fmla="*/ 864066 h 1954635"/>
              <a:gd name="connsiteX12" fmla="*/ 1239063 w 1426536"/>
              <a:gd name="connsiteY12" fmla="*/ 889233 h 1954635"/>
              <a:gd name="connsiteX13" fmla="*/ 1205507 w 1426536"/>
              <a:gd name="connsiteY13" fmla="*/ 939567 h 1954635"/>
              <a:gd name="connsiteX14" fmla="*/ 1171951 w 1426536"/>
              <a:gd name="connsiteY14" fmla="*/ 998290 h 1954635"/>
              <a:gd name="connsiteX15" fmla="*/ 1146784 w 1426536"/>
              <a:gd name="connsiteY15" fmla="*/ 1023457 h 1954635"/>
              <a:gd name="connsiteX16" fmla="*/ 1121617 w 1426536"/>
              <a:gd name="connsiteY16" fmla="*/ 1057013 h 1954635"/>
              <a:gd name="connsiteX17" fmla="*/ 1088061 w 1426536"/>
              <a:gd name="connsiteY17" fmla="*/ 1107346 h 1954635"/>
              <a:gd name="connsiteX18" fmla="*/ 1062894 w 1426536"/>
              <a:gd name="connsiteY18" fmla="*/ 1140902 h 1954635"/>
              <a:gd name="connsiteX19" fmla="*/ 1012560 w 1426536"/>
              <a:gd name="connsiteY19" fmla="*/ 1191236 h 1954635"/>
              <a:gd name="connsiteX20" fmla="*/ 995782 w 1426536"/>
              <a:gd name="connsiteY20" fmla="*/ 1224792 h 1954635"/>
              <a:gd name="connsiteX21" fmla="*/ 945448 w 1426536"/>
              <a:gd name="connsiteY21" fmla="*/ 1275126 h 1954635"/>
              <a:gd name="connsiteX22" fmla="*/ 920281 w 1426536"/>
              <a:gd name="connsiteY22" fmla="*/ 1300293 h 1954635"/>
              <a:gd name="connsiteX23" fmla="*/ 886725 w 1426536"/>
              <a:gd name="connsiteY23" fmla="*/ 1333849 h 1954635"/>
              <a:gd name="connsiteX24" fmla="*/ 869947 w 1426536"/>
              <a:gd name="connsiteY24" fmla="*/ 1359016 h 1954635"/>
              <a:gd name="connsiteX25" fmla="*/ 844780 w 1426536"/>
              <a:gd name="connsiteY25" fmla="*/ 1375794 h 1954635"/>
              <a:gd name="connsiteX26" fmla="*/ 794446 w 1426536"/>
              <a:gd name="connsiteY26" fmla="*/ 1426128 h 1954635"/>
              <a:gd name="connsiteX27" fmla="*/ 769279 w 1426536"/>
              <a:gd name="connsiteY27" fmla="*/ 1459684 h 1954635"/>
              <a:gd name="connsiteX28" fmla="*/ 710556 w 1426536"/>
              <a:gd name="connsiteY28" fmla="*/ 1518407 h 1954635"/>
              <a:gd name="connsiteX29" fmla="*/ 693778 w 1426536"/>
              <a:gd name="connsiteY29" fmla="*/ 1543574 h 1954635"/>
              <a:gd name="connsiteX30" fmla="*/ 635055 w 1426536"/>
              <a:gd name="connsiteY30" fmla="*/ 1585519 h 1954635"/>
              <a:gd name="connsiteX31" fmla="*/ 576333 w 1426536"/>
              <a:gd name="connsiteY31" fmla="*/ 1635853 h 1954635"/>
              <a:gd name="connsiteX32" fmla="*/ 542777 w 1426536"/>
              <a:gd name="connsiteY32" fmla="*/ 1652631 h 1954635"/>
              <a:gd name="connsiteX33" fmla="*/ 517610 w 1426536"/>
              <a:gd name="connsiteY33" fmla="*/ 1677798 h 1954635"/>
              <a:gd name="connsiteX34" fmla="*/ 450498 w 1426536"/>
              <a:gd name="connsiteY34" fmla="*/ 1711354 h 1954635"/>
              <a:gd name="connsiteX35" fmla="*/ 425331 w 1426536"/>
              <a:gd name="connsiteY35" fmla="*/ 1728132 h 1954635"/>
              <a:gd name="connsiteX36" fmla="*/ 391775 w 1426536"/>
              <a:gd name="connsiteY36" fmla="*/ 1744910 h 1954635"/>
              <a:gd name="connsiteX37" fmla="*/ 366608 w 1426536"/>
              <a:gd name="connsiteY37" fmla="*/ 1770077 h 1954635"/>
              <a:gd name="connsiteX38" fmla="*/ 341441 w 1426536"/>
              <a:gd name="connsiteY38" fmla="*/ 1778466 h 1954635"/>
              <a:gd name="connsiteX39" fmla="*/ 291107 w 1426536"/>
              <a:gd name="connsiteY39" fmla="*/ 1812022 h 1954635"/>
              <a:gd name="connsiteX40" fmla="*/ 240773 w 1426536"/>
              <a:gd name="connsiteY40" fmla="*/ 1837189 h 1954635"/>
              <a:gd name="connsiteX41" fmla="*/ 215606 w 1426536"/>
              <a:gd name="connsiteY41" fmla="*/ 1845578 h 1954635"/>
              <a:gd name="connsiteX42" fmla="*/ 156883 w 1426536"/>
              <a:gd name="connsiteY42" fmla="*/ 1879134 h 1954635"/>
              <a:gd name="connsiteX43" fmla="*/ 131716 w 1426536"/>
              <a:gd name="connsiteY43" fmla="*/ 1895912 h 1954635"/>
              <a:gd name="connsiteX44" fmla="*/ 81382 w 1426536"/>
              <a:gd name="connsiteY44" fmla="*/ 1912690 h 1954635"/>
              <a:gd name="connsiteX45" fmla="*/ 56215 w 1426536"/>
              <a:gd name="connsiteY45" fmla="*/ 1921079 h 1954635"/>
              <a:gd name="connsiteX46" fmla="*/ 39437 w 1426536"/>
              <a:gd name="connsiteY46" fmla="*/ 1946246 h 1954635"/>
              <a:gd name="connsiteX47" fmla="*/ 56215 w 1426536"/>
              <a:gd name="connsiteY47" fmla="*/ 1912690 h 1954635"/>
              <a:gd name="connsiteX48" fmla="*/ 64604 w 1426536"/>
              <a:gd name="connsiteY48" fmla="*/ 1862356 h 1954635"/>
              <a:gd name="connsiteX49" fmla="*/ 72993 w 1426536"/>
              <a:gd name="connsiteY49" fmla="*/ 1837189 h 1954635"/>
              <a:gd name="connsiteX50" fmla="*/ 22659 w 1426536"/>
              <a:gd name="connsiteY50" fmla="*/ 1904301 h 1954635"/>
              <a:gd name="connsiteX51" fmla="*/ 5881 w 1426536"/>
              <a:gd name="connsiteY51" fmla="*/ 1954635 h 1954635"/>
              <a:gd name="connsiteX52" fmla="*/ 215606 w 1426536"/>
              <a:gd name="connsiteY52" fmla="*/ 1954635 h 195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26536" h="1954635">
                <a:moveTo>
                  <a:pt x="1406843" y="0"/>
                </a:moveTo>
                <a:cubicBezTo>
                  <a:pt x="1438627" y="158918"/>
                  <a:pt x="1426933" y="84612"/>
                  <a:pt x="1406843" y="419449"/>
                </a:cubicBezTo>
                <a:cubicBezTo>
                  <a:pt x="1405941" y="434481"/>
                  <a:pt x="1395658" y="447412"/>
                  <a:pt x="1390065" y="461394"/>
                </a:cubicBezTo>
                <a:cubicBezTo>
                  <a:pt x="1387269" y="486561"/>
                  <a:pt x="1385526" y="511868"/>
                  <a:pt x="1381676" y="536895"/>
                </a:cubicBezTo>
                <a:cubicBezTo>
                  <a:pt x="1377305" y="565306"/>
                  <a:pt x="1372206" y="570039"/>
                  <a:pt x="1364898" y="595618"/>
                </a:cubicBezTo>
                <a:cubicBezTo>
                  <a:pt x="1342407" y="674336"/>
                  <a:pt x="1374439" y="578564"/>
                  <a:pt x="1339731" y="671119"/>
                </a:cubicBezTo>
                <a:cubicBezTo>
                  <a:pt x="1336626" y="679399"/>
                  <a:pt x="1333771" y="687783"/>
                  <a:pt x="1331342" y="696286"/>
                </a:cubicBezTo>
                <a:cubicBezTo>
                  <a:pt x="1328175" y="707372"/>
                  <a:pt x="1327636" y="719306"/>
                  <a:pt x="1322953" y="729842"/>
                </a:cubicBezTo>
                <a:cubicBezTo>
                  <a:pt x="1316331" y="744742"/>
                  <a:pt x="1306175" y="757805"/>
                  <a:pt x="1297786" y="771787"/>
                </a:cubicBezTo>
                <a:cubicBezTo>
                  <a:pt x="1294990" y="782972"/>
                  <a:pt x="1294553" y="795031"/>
                  <a:pt x="1289397" y="805343"/>
                </a:cubicBezTo>
                <a:cubicBezTo>
                  <a:pt x="1283144" y="817849"/>
                  <a:pt x="1272357" y="827522"/>
                  <a:pt x="1264230" y="838899"/>
                </a:cubicBezTo>
                <a:cubicBezTo>
                  <a:pt x="1258370" y="847103"/>
                  <a:pt x="1251961" y="855048"/>
                  <a:pt x="1247452" y="864066"/>
                </a:cubicBezTo>
                <a:cubicBezTo>
                  <a:pt x="1243497" y="871975"/>
                  <a:pt x="1243357" y="881503"/>
                  <a:pt x="1239063" y="889233"/>
                </a:cubicBezTo>
                <a:cubicBezTo>
                  <a:pt x="1229270" y="906860"/>
                  <a:pt x="1214525" y="921531"/>
                  <a:pt x="1205507" y="939567"/>
                </a:cubicBezTo>
                <a:cubicBezTo>
                  <a:pt x="1195251" y="960080"/>
                  <a:pt x="1186773" y="980504"/>
                  <a:pt x="1171951" y="998290"/>
                </a:cubicBezTo>
                <a:cubicBezTo>
                  <a:pt x="1164356" y="1007404"/>
                  <a:pt x="1154505" y="1014449"/>
                  <a:pt x="1146784" y="1023457"/>
                </a:cubicBezTo>
                <a:cubicBezTo>
                  <a:pt x="1137685" y="1034073"/>
                  <a:pt x="1130006" y="1045828"/>
                  <a:pt x="1121617" y="1057013"/>
                </a:cubicBezTo>
                <a:cubicBezTo>
                  <a:pt x="1107347" y="1099823"/>
                  <a:pt x="1122338" y="1067357"/>
                  <a:pt x="1088061" y="1107346"/>
                </a:cubicBezTo>
                <a:cubicBezTo>
                  <a:pt x="1078962" y="1117962"/>
                  <a:pt x="1072247" y="1130510"/>
                  <a:pt x="1062894" y="1140902"/>
                </a:cubicBezTo>
                <a:cubicBezTo>
                  <a:pt x="1047021" y="1158539"/>
                  <a:pt x="1023171" y="1170013"/>
                  <a:pt x="1012560" y="1191236"/>
                </a:cubicBezTo>
                <a:cubicBezTo>
                  <a:pt x="1006967" y="1202421"/>
                  <a:pt x="1003594" y="1215027"/>
                  <a:pt x="995782" y="1224792"/>
                </a:cubicBezTo>
                <a:cubicBezTo>
                  <a:pt x="980959" y="1243320"/>
                  <a:pt x="962226" y="1258348"/>
                  <a:pt x="945448" y="1275126"/>
                </a:cubicBezTo>
                <a:lnTo>
                  <a:pt x="920281" y="1300293"/>
                </a:lnTo>
                <a:cubicBezTo>
                  <a:pt x="909096" y="1311478"/>
                  <a:pt x="895499" y="1320687"/>
                  <a:pt x="886725" y="1333849"/>
                </a:cubicBezTo>
                <a:cubicBezTo>
                  <a:pt x="881132" y="1342238"/>
                  <a:pt x="877076" y="1351887"/>
                  <a:pt x="869947" y="1359016"/>
                </a:cubicBezTo>
                <a:cubicBezTo>
                  <a:pt x="862818" y="1366145"/>
                  <a:pt x="852316" y="1369096"/>
                  <a:pt x="844780" y="1375794"/>
                </a:cubicBezTo>
                <a:cubicBezTo>
                  <a:pt x="827046" y="1391558"/>
                  <a:pt x="808683" y="1407146"/>
                  <a:pt x="794446" y="1426128"/>
                </a:cubicBezTo>
                <a:cubicBezTo>
                  <a:pt x="786057" y="1437313"/>
                  <a:pt x="778684" y="1449338"/>
                  <a:pt x="769279" y="1459684"/>
                </a:cubicBezTo>
                <a:cubicBezTo>
                  <a:pt x="750658" y="1480167"/>
                  <a:pt x="725911" y="1495374"/>
                  <a:pt x="710556" y="1518407"/>
                </a:cubicBezTo>
                <a:cubicBezTo>
                  <a:pt x="704963" y="1526796"/>
                  <a:pt x="700907" y="1536445"/>
                  <a:pt x="693778" y="1543574"/>
                </a:cubicBezTo>
                <a:cubicBezTo>
                  <a:pt x="663552" y="1573800"/>
                  <a:pt x="663638" y="1561700"/>
                  <a:pt x="635055" y="1585519"/>
                </a:cubicBezTo>
                <a:cubicBezTo>
                  <a:pt x="593873" y="1619838"/>
                  <a:pt x="626604" y="1604434"/>
                  <a:pt x="576333" y="1635853"/>
                </a:cubicBezTo>
                <a:cubicBezTo>
                  <a:pt x="565728" y="1642481"/>
                  <a:pt x="552953" y="1645362"/>
                  <a:pt x="542777" y="1652631"/>
                </a:cubicBezTo>
                <a:cubicBezTo>
                  <a:pt x="533123" y="1659527"/>
                  <a:pt x="527101" y="1670680"/>
                  <a:pt x="517610" y="1677798"/>
                </a:cubicBezTo>
                <a:cubicBezTo>
                  <a:pt x="447847" y="1730120"/>
                  <a:pt x="502108" y="1685549"/>
                  <a:pt x="450498" y="1711354"/>
                </a:cubicBezTo>
                <a:cubicBezTo>
                  <a:pt x="441480" y="1715863"/>
                  <a:pt x="434085" y="1723130"/>
                  <a:pt x="425331" y="1728132"/>
                </a:cubicBezTo>
                <a:cubicBezTo>
                  <a:pt x="414473" y="1734337"/>
                  <a:pt x="401951" y="1737641"/>
                  <a:pt x="391775" y="1744910"/>
                </a:cubicBezTo>
                <a:cubicBezTo>
                  <a:pt x="382121" y="1751806"/>
                  <a:pt x="376479" y="1763496"/>
                  <a:pt x="366608" y="1770077"/>
                </a:cubicBezTo>
                <a:cubicBezTo>
                  <a:pt x="359250" y="1774982"/>
                  <a:pt x="349171" y="1774172"/>
                  <a:pt x="341441" y="1778466"/>
                </a:cubicBezTo>
                <a:cubicBezTo>
                  <a:pt x="323814" y="1788259"/>
                  <a:pt x="310237" y="1805645"/>
                  <a:pt x="291107" y="1812022"/>
                </a:cubicBezTo>
                <a:cubicBezTo>
                  <a:pt x="227849" y="1833108"/>
                  <a:pt x="305822" y="1804664"/>
                  <a:pt x="240773" y="1837189"/>
                </a:cubicBezTo>
                <a:cubicBezTo>
                  <a:pt x="232864" y="1841144"/>
                  <a:pt x="223995" y="1842782"/>
                  <a:pt x="215606" y="1845578"/>
                </a:cubicBezTo>
                <a:cubicBezTo>
                  <a:pt x="134466" y="1906433"/>
                  <a:pt x="220935" y="1847108"/>
                  <a:pt x="156883" y="1879134"/>
                </a:cubicBezTo>
                <a:cubicBezTo>
                  <a:pt x="147865" y="1883643"/>
                  <a:pt x="140929" y="1891817"/>
                  <a:pt x="131716" y="1895912"/>
                </a:cubicBezTo>
                <a:cubicBezTo>
                  <a:pt x="115555" y="1903095"/>
                  <a:pt x="98160" y="1907097"/>
                  <a:pt x="81382" y="1912690"/>
                </a:cubicBezTo>
                <a:lnTo>
                  <a:pt x="56215" y="1921079"/>
                </a:lnTo>
                <a:cubicBezTo>
                  <a:pt x="50622" y="1929468"/>
                  <a:pt x="39437" y="1956328"/>
                  <a:pt x="39437" y="1946246"/>
                </a:cubicBezTo>
                <a:cubicBezTo>
                  <a:pt x="39437" y="1933740"/>
                  <a:pt x="52622" y="1924668"/>
                  <a:pt x="56215" y="1912690"/>
                </a:cubicBezTo>
                <a:cubicBezTo>
                  <a:pt x="61103" y="1896398"/>
                  <a:pt x="60914" y="1878960"/>
                  <a:pt x="64604" y="1862356"/>
                </a:cubicBezTo>
                <a:cubicBezTo>
                  <a:pt x="66522" y="1853724"/>
                  <a:pt x="79246" y="1830936"/>
                  <a:pt x="72993" y="1837189"/>
                </a:cubicBezTo>
                <a:cubicBezTo>
                  <a:pt x="46409" y="1863773"/>
                  <a:pt x="40032" y="1866081"/>
                  <a:pt x="22659" y="1904301"/>
                </a:cubicBezTo>
                <a:cubicBezTo>
                  <a:pt x="15341" y="1920401"/>
                  <a:pt x="-11805" y="1954635"/>
                  <a:pt x="5881" y="1954635"/>
                </a:cubicBezTo>
                <a:lnTo>
                  <a:pt x="215606" y="1954635"/>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24422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94840A0E-6E6D-449F-8E62-583905662D28}"/>
              </a:ext>
            </a:extLst>
          </p:cNvPr>
          <p:cNvPicPr>
            <a:picLocks noChangeAspect="1"/>
          </p:cNvPicPr>
          <p:nvPr/>
        </p:nvPicPr>
        <p:blipFill>
          <a:blip r:embed="rId2"/>
          <a:stretch>
            <a:fillRect/>
          </a:stretch>
        </p:blipFill>
        <p:spPr>
          <a:xfrm>
            <a:off x="0" y="543490"/>
            <a:ext cx="9144000" cy="5771020"/>
          </a:xfrm>
          <a:prstGeom prst="rect">
            <a:avLst/>
          </a:prstGeom>
        </p:spPr>
      </p:pic>
    </p:spTree>
    <p:extLst>
      <p:ext uri="{BB962C8B-B14F-4D97-AF65-F5344CB8AC3E}">
        <p14:creationId xmlns:p14="http://schemas.microsoft.com/office/powerpoint/2010/main" val="4660350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08F8403E-816B-4003-90D0-975B368984A4}"/>
              </a:ext>
            </a:extLst>
          </p:cNvPr>
          <p:cNvPicPr>
            <a:picLocks noChangeAspect="1"/>
          </p:cNvPicPr>
          <p:nvPr/>
        </p:nvPicPr>
        <p:blipFill>
          <a:blip r:embed="rId2"/>
          <a:stretch>
            <a:fillRect/>
          </a:stretch>
        </p:blipFill>
        <p:spPr>
          <a:xfrm>
            <a:off x="0" y="558209"/>
            <a:ext cx="9144000" cy="5741582"/>
          </a:xfrm>
          <a:prstGeom prst="rect">
            <a:avLst/>
          </a:prstGeom>
        </p:spPr>
      </p:pic>
    </p:spTree>
    <p:extLst>
      <p:ext uri="{BB962C8B-B14F-4D97-AF65-F5344CB8AC3E}">
        <p14:creationId xmlns:p14="http://schemas.microsoft.com/office/powerpoint/2010/main" val="5388266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8FF0B74D-E7F8-47E5-A398-538EEB2A395E}"/>
              </a:ext>
            </a:extLst>
          </p:cNvPr>
          <p:cNvPicPr>
            <a:picLocks noChangeAspect="1"/>
          </p:cNvPicPr>
          <p:nvPr/>
        </p:nvPicPr>
        <p:blipFill>
          <a:blip r:embed="rId2"/>
          <a:stretch>
            <a:fillRect/>
          </a:stretch>
        </p:blipFill>
        <p:spPr>
          <a:xfrm>
            <a:off x="613730" y="111730"/>
            <a:ext cx="8073778" cy="6634540"/>
          </a:xfrm>
          <a:prstGeom prst="rect">
            <a:avLst/>
          </a:prstGeom>
        </p:spPr>
      </p:pic>
    </p:spTree>
    <p:extLst>
      <p:ext uri="{BB962C8B-B14F-4D97-AF65-F5344CB8AC3E}">
        <p14:creationId xmlns:p14="http://schemas.microsoft.com/office/powerpoint/2010/main" val="2766675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D9E655EB-37FF-4267-8A51-5999684CAD5C}"/>
              </a:ext>
            </a:extLst>
          </p:cNvPr>
          <p:cNvPicPr>
            <a:picLocks noChangeAspect="1"/>
          </p:cNvPicPr>
          <p:nvPr/>
        </p:nvPicPr>
        <p:blipFill>
          <a:blip r:embed="rId2"/>
          <a:stretch>
            <a:fillRect/>
          </a:stretch>
        </p:blipFill>
        <p:spPr>
          <a:xfrm>
            <a:off x="1954634" y="226502"/>
            <a:ext cx="5367231" cy="5916633"/>
          </a:xfrm>
          <a:prstGeom prst="rect">
            <a:avLst/>
          </a:prstGeom>
        </p:spPr>
      </p:pic>
      <p:sp>
        <p:nvSpPr>
          <p:cNvPr id="3" name="Metin kutusu 2">
            <a:extLst>
              <a:ext uri="{FF2B5EF4-FFF2-40B4-BE49-F238E27FC236}">
                <a16:creationId xmlns:a16="http://schemas.microsoft.com/office/drawing/2014/main" id="{7BB49F24-1A8A-45F1-B688-1013EFF1BCFB}"/>
              </a:ext>
            </a:extLst>
          </p:cNvPr>
          <p:cNvSpPr txBox="1"/>
          <p:nvPr/>
        </p:nvSpPr>
        <p:spPr>
          <a:xfrm>
            <a:off x="3607266" y="6262166"/>
            <a:ext cx="2374084" cy="369332"/>
          </a:xfrm>
          <a:prstGeom prst="rect">
            <a:avLst/>
          </a:prstGeom>
          <a:noFill/>
        </p:spPr>
        <p:txBody>
          <a:bodyPr wrap="square" rtlCol="0">
            <a:spAutoFit/>
          </a:bodyPr>
          <a:lstStyle/>
          <a:p>
            <a:pPr algn="ctr"/>
            <a:r>
              <a:rPr lang="tr-TR" dirty="0" err="1"/>
              <a:t>Fig</a:t>
            </a:r>
            <a:r>
              <a:rPr lang="tr-TR" dirty="0"/>
              <a:t>. 8</a:t>
            </a:r>
            <a:endParaRPr lang="en-US" dirty="0"/>
          </a:p>
        </p:txBody>
      </p:sp>
    </p:spTree>
    <p:extLst>
      <p:ext uri="{BB962C8B-B14F-4D97-AF65-F5344CB8AC3E}">
        <p14:creationId xmlns:p14="http://schemas.microsoft.com/office/powerpoint/2010/main" val="11354456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8089E3F-1AB8-4B13-9440-D69BADE773B0}"/>
              </a:ext>
            </a:extLst>
          </p:cNvPr>
          <p:cNvSpPr>
            <a:spLocks noGrp="1"/>
          </p:cNvSpPr>
          <p:nvPr>
            <p:ph type="title"/>
          </p:nvPr>
        </p:nvSpPr>
        <p:spPr/>
        <p:txBody>
          <a:bodyPr/>
          <a:lstStyle/>
          <a:p>
            <a:r>
              <a:rPr lang="tr-TR" dirty="0" err="1"/>
              <a:t>Bipolar</a:t>
            </a:r>
            <a:r>
              <a:rPr lang="tr-TR" dirty="0"/>
              <a:t> Mask -1/+1 </a:t>
            </a:r>
            <a:r>
              <a:rPr lang="tr-TR" dirty="0" err="1"/>
              <a:t>Instead</a:t>
            </a:r>
            <a:r>
              <a:rPr lang="tr-TR" dirty="0"/>
              <a:t> of 0/1</a:t>
            </a:r>
            <a:endParaRPr lang="en-US" dirty="0"/>
          </a:p>
        </p:txBody>
      </p:sp>
      <p:sp>
        <p:nvSpPr>
          <p:cNvPr id="3" name="İçerik Yer Tutucusu 2">
            <a:extLst>
              <a:ext uri="{FF2B5EF4-FFF2-40B4-BE49-F238E27FC236}">
                <a16:creationId xmlns:a16="http://schemas.microsoft.com/office/drawing/2014/main" id="{A179FCEE-2536-4CE8-8DE4-59EB25B86109}"/>
              </a:ext>
            </a:extLst>
          </p:cNvPr>
          <p:cNvSpPr>
            <a:spLocks noGrp="1"/>
          </p:cNvSpPr>
          <p:nvPr>
            <p:ph idx="1"/>
          </p:nvPr>
        </p:nvSpPr>
        <p:spPr/>
        <p:txBody>
          <a:bodyPr>
            <a:normAutofit fontScale="85000" lnSpcReduction="20000"/>
          </a:bodyPr>
          <a:lstStyle/>
          <a:p>
            <a:pPr algn="just"/>
            <a:r>
              <a:rPr lang="en-US" dirty="0"/>
              <a:t>In this section, we reconsider the optimization problem by</a:t>
            </a:r>
            <a:r>
              <a:rPr lang="tr-TR" dirty="0"/>
              <a:t> </a:t>
            </a:r>
            <a:r>
              <a:rPr lang="en-US" dirty="0"/>
              <a:t>utilizing a modified mask, which </a:t>
            </a:r>
            <a:r>
              <a:rPr lang="en-US" b="1" dirty="0">
                <a:solidFill>
                  <a:srgbClr val="00B050"/>
                </a:solidFill>
              </a:rPr>
              <a:t>adopts {</a:t>
            </a:r>
            <a:r>
              <a:rPr lang="en-US" b="1" i="1" dirty="0">
                <a:solidFill>
                  <a:srgbClr val="00B050"/>
                </a:solidFill>
              </a:rPr>
              <a:t>−</a:t>
            </a:r>
            <a:r>
              <a:rPr lang="en-US" b="1" dirty="0">
                <a:solidFill>
                  <a:srgbClr val="00B050"/>
                </a:solidFill>
              </a:rPr>
              <a:t>1</a:t>
            </a:r>
            <a:r>
              <a:rPr lang="en-US" b="1" i="1" dirty="0">
                <a:solidFill>
                  <a:srgbClr val="00B050"/>
                </a:solidFill>
              </a:rPr>
              <a:t>, </a:t>
            </a:r>
            <a:r>
              <a:rPr lang="en-US" b="1" dirty="0">
                <a:solidFill>
                  <a:srgbClr val="00B050"/>
                </a:solidFill>
              </a:rPr>
              <a:t>+1} instead of</a:t>
            </a:r>
            <a:r>
              <a:rPr lang="tr-TR" b="1" dirty="0">
                <a:solidFill>
                  <a:srgbClr val="00B050"/>
                </a:solidFill>
              </a:rPr>
              <a:t> </a:t>
            </a:r>
            <a:r>
              <a:rPr lang="en-US" b="1" dirty="0">
                <a:solidFill>
                  <a:srgbClr val="00B050"/>
                </a:solidFill>
              </a:rPr>
              <a:t>{0</a:t>
            </a:r>
            <a:r>
              <a:rPr lang="en-US" b="1" i="1" dirty="0">
                <a:solidFill>
                  <a:srgbClr val="00B050"/>
                </a:solidFill>
              </a:rPr>
              <a:t>, </a:t>
            </a:r>
            <a:r>
              <a:rPr lang="en-US" b="1" dirty="0">
                <a:solidFill>
                  <a:srgbClr val="00B050"/>
                </a:solidFill>
              </a:rPr>
              <a:t>+1}</a:t>
            </a:r>
            <a:r>
              <a:rPr lang="en-US" dirty="0"/>
              <a:t>. </a:t>
            </a:r>
            <a:endParaRPr lang="tr-TR" dirty="0"/>
          </a:p>
          <a:p>
            <a:pPr algn="just"/>
            <a:r>
              <a:rPr lang="en-US" dirty="0"/>
              <a:t>The motivation behind this operation is the available</a:t>
            </a:r>
            <a:r>
              <a:rPr lang="tr-TR" dirty="0"/>
              <a:t> </a:t>
            </a:r>
            <a:r>
              <a:rPr lang="en-US" dirty="0"/>
              <a:t>training data, where the values are </a:t>
            </a:r>
            <a:r>
              <a:rPr lang="en-US" i="1" dirty="0"/>
              <a:t>±</a:t>
            </a:r>
            <a:r>
              <a:rPr lang="en-US" dirty="0"/>
              <a:t>1 in Table I and flipping the</a:t>
            </a:r>
            <a:r>
              <a:rPr lang="tr-TR" dirty="0"/>
              <a:t> </a:t>
            </a:r>
            <a:r>
              <a:rPr lang="en-US" dirty="0"/>
              <a:t>sign of a variable is supposed to further reduce the smallest </a:t>
            </a:r>
            <a:r>
              <a:rPr lang="en-US" i="1" dirty="0"/>
              <a:t>R</a:t>
            </a:r>
            <a:r>
              <a:rPr lang="tr-TR" i="1" dirty="0"/>
              <a:t> </a:t>
            </a:r>
            <a:r>
              <a:rPr lang="en-US" dirty="0"/>
              <a:t>value obtained in the previous section. </a:t>
            </a:r>
            <a:endParaRPr lang="tr-TR" dirty="0"/>
          </a:p>
          <a:p>
            <a:pPr algn="just"/>
            <a:r>
              <a:rPr lang="en-US" dirty="0"/>
              <a:t>Such a masking strategy</a:t>
            </a:r>
            <a:r>
              <a:rPr lang="tr-TR" dirty="0"/>
              <a:t> </a:t>
            </a:r>
            <a:r>
              <a:rPr lang="en-US" dirty="0"/>
              <a:t>does not kill the functionality of a weight, instead, the weight is</a:t>
            </a:r>
            <a:r>
              <a:rPr lang="tr-TR" dirty="0"/>
              <a:t> </a:t>
            </a:r>
            <a:r>
              <a:rPr lang="en-US" dirty="0"/>
              <a:t>determined in such a way that its positive and negative values</a:t>
            </a:r>
            <a:r>
              <a:rPr lang="tr-TR" dirty="0"/>
              <a:t> </a:t>
            </a:r>
            <a:r>
              <a:rPr lang="en-US" dirty="0"/>
              <a:t>contribute the learning of </a:t>
            </a:r>
            <a:r>
              <a:rPr lang="tr-TR" dirty="0"/>
              <a:t> d</a:t>
            </a:r>
            <a:r>
              <a:rPr lang="en-US" dirty="0" err="1"/>
              <a:t>ifferent</a:t>
            </a:r>
            <a:r>
              <a:rPr lang="en-US" dirty="0"/>
              <a:t> functions. </a:t>
            </a:r>
            <a:endParaRPr lang="tr-TR" dirty="0"/>
          </a:p>
          <a:p>
            <a:pPr algn="just"/>
            <a:r>
              <a:rPr lang="en-US" dirty="0"/>
              <a:t>In Fig. 8, the</a:t>
            </a:r>
            <a:r>
              <a:rPr lang="tr-TR" dirty="0"/>
              <a:t> </a:t>
            </a:r>
            <a:r>
              <a:rPr lang="en-US" dirty="0"/>
              <a:t>surfaces generated by the algorithm adopting </a:t>
            </a:r>
            <a:r>
              <a:rPr lang="en-US" i="1" dirty="0"/>
              <a:t>±</a:t>
            </a:r>
            <a:r>
              <a:rPr lang="en-US" dirty="0"/>
              <a:t>1 in the mask</a:t>
            </a:r>
            <a:r>
              <a:rPr lang="tr-TR" dirty="0"/>
              <a:t> </a:t>
            </a:r>
            <a:r>
              <a:rPr lang="en-US" dirty="0"/>
              <a:t>is shown. In the figure, the desired values of in each subplot is</a:t>
            </a:r>
            <a:r>
              <a:rPr lang="tr-TR" dirty="0"/>
              <a:t> </a:t>
            </a:r>
            <a:r>
              <a:rPr lang="en-US" dirty="0"/>
              <a:t>marked by a square.</a:t>
            </a:r>
          </a:p>
        </p:txBody>
      </p:sp>
    </p:spTree>
    <p:extLst>
      <p:ext uri="{BB962C8B-B14F-4D97-AF65-F5344CB8AC3E}">
        <p14:creationId xmlns:p14="http://schemas.microsoft.com/office/powerpoint/2010/main" val="27946038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413CB5C1-0324-42B3-8B32-294701098F94}"/>
              </a:ext>
            </a:extLst>
          </p:cNvPr>
          <p:cNvPicPr>
            <a:picLocks noChangeAspect="1"/>
          </p:cNvPicPr>
          <p:nvPr/>
        </p:nvPicPr>
        <p:blipFill>
          <a:blip r:embed="rId2"/>
          <a:stretch>
            <a:fillRect/>
          </a:stretch>
        </p:blipFill>
        <p:spPr>
          <a:xfrm>
            <a:off x="3076395" y="1061997"/>
            <a:ext cx="2572109" cy="581106"/>
          </a:xfrm>
          <a:prstGeom prst="rect">
            <a:avLst/>
          </a:prstGeom>
        </p:spPr>
      </p:pic>
      <p:pic>
        <p:nvPicPr>
          <p:cNvPr id="3" name="Resim 2">
            <a:extLst>
              <a:ext uri="{FF2B5EF4-FFF2-40B4-BE49-F238E27FC236}">
                <a16:creationId xmlns:a16="http://schemas.microsoft.com/office/drawing/2014/main" id="{C8EB334F-A81D-48D7-B3B7-221A5B7C27DC}"/>
              </a:ext>
            </a:extLst>
          </p:cNvPr>
          <p:cNvPicPr>
            <a:picLocks noChangeAspect="1"/>
          </p:cNvPicPr>
          <p:nvPr/>
        </p:nvPicPr>
        <p:blipFill>
          <a:blip r:embed="rId3"/>
          <a:stretch>
            <a:fillRect/>
          </a:stretch>
        </p:blipFill>
        <p:spPr>
          <a:xfrm>
            <a:off x="2199983" y="2099978"/>
            <a:ext cx="4172532" cy="4067743"/>
          </a:xfrm>
          <a:prstGeom prst="rect">
            <a:avLst/>
          </a:prstGeom>
        </p:spPr>
      </p:pic>
      <p:pic>
        <p:nvPicPr>
          <p:cNvPr id="5" name="Resim 4">
            <a:extLst>
              <a:ext uri="{FF2B5EF4-FFF2-40B4-BE49-F238E27FC236}">
                <a16:creationId xmlns:a16="http://schemas.microsoft.com/office/drawing/2014/main" id="{1D203787-AEA4-4651-BDC0-D0DD0B69BA90}"/>
              </a:ext>
            </a:extLst>
          </p:cNvPr>
          <p:cNvPicPr>
            <a:picLocks noChangeAspect="1"/>
          </p:cNvPicPr>
          <p:nvPr/>
        </p:nvPicPr>
        <p:blipFill>
          <a:blip r:embed="rId4"/>
          <a:stretch>
            <a:fillRect/>
          </a:stretch>
        </p:blipFill>
        <p:spPr>
          <a:xfrm>
            <a:off x="5986267" y="1223944"/>
            <a:ext cx="1533739" cy="257211"/>
          </a:xfrm>
          <a:prstGeom prst="rect">
            <a:avLst/>
          </a:prstGeom>
        </p:spPr>
      </p:pic>
    </p:spTree>
    <p:extLst>
      <p:ext uri="{BB962C8B-B14F-4D97-AF65-F5344CB8AC3E}">
        <p14:creationId xmlns:p14="http://schemas.microsoft.com/office/powerpoint/2010/main" val="20370253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6C21874-E277-4E43-806A-9EE08D36E8E6}"/>
              </a:ext>
            </a:extLst>
          </p:cNvPr>
          <p:cNvSpPr>
            <a:spLocks noGrp="1"/>
          </p:cNvSpPr>
          <p:nvPr>
            <p:ph type="title"/>
          </p:nvPr>
        </p:nvSpPr>
        <p:spPr/>
        <p:txBody>
          <a:bodyPr/>
          <a:lstStyle/>
          <a:p>
            <a:r>
              <a:rPr lang="tr-TR" dirty="0"/>
              <a:t>Links </a:t>
            </a:r>
            <a:r>
              <a:rPr lang="tr-TR" dirty="0" err="1"/>
              <a:t>to</a:t>
            </a:r>
            <a:r>
              <a:rPr lang="tr-TR" dirty="0"/>
              <a:t> </a:t>
            </a:r>
            <a:r>
              <a:rPr lang="tr-TR" dirty="0" err="1"/>
              <a:t>Federated</a:t>
            </a:r>
            <a:r>
              <a:rPr lang="tr-TR" dirty="0"/>
              <a:t> Learning</a:t>
            </a:r>
            <a:endParaRPr lang="en-US" dirty="0"/>
          </a:p>
        </p:txBody>
      </p:sp>
      <p:pic>
        <p:nvPicPr>
          <p:cNvPr id="4" name="Resim 3">
            <a:extLst>
              <a:ext uri="{FF2B5EF4-FFF2-40B4-BE49-F238E27FC236}">
                <a16:creationId xmlns:a16="http://schemas.microsoft.com/office/drawing/2014/main" id="{1A5A55C5-DFDF-4D6A-AAD5-3A8499DB9C33}"/>
              </a:ext>
            </a:extLst>
          </p:cNvPr>
          <p:cNvPicPr>
            <a:picLocks noChangeAspect="1"/>
          </p:cNvPicPr>
          <p:nvPr/>
        </p:nvPicPr>
        <p:blipFill>
          <a:blip r:embed="rId2"/>
          <a:stretch>
            <a:fillRect/>
          </a:stretch>
        </p:blipFill>
        <p:spPr>
          <a:xfrm>
            <a:off x="1674380" y="1539277"/>
            <a:ext cx="5238458" cy="2776756"/>
          </a:xfrm>
          <a:prstGeom prst="rect">
            <a:avLst/>
          </a:prstGeom>
        </p:spPr>
      </p:pic>
      <p:sp>
        <p:nvSpPr>
          <p:cNvPr id="5" name="Metin kutusu 4">
            <a:extLst>
              <a:ext uri="{FF2B5EF4-FFF2-40B4-BE49-F238E27FC236}">
                <a16:creationId xmlns:a16="http://schemas.microsoft.com/office/drawing/2014/main" id="{4279A723-AC79-49AB-85C2-38D5F14E1FAE}"/>
              </a:ext>
            </a:extLst>
          </p:cNvPr>
          <p:cNvSpPr txBox="1"/>
          <p:nvPr/>
        </p:nvSpPr>
        <p:spPr>
          <a:xfrm>
            <a:off x="628650" y="4581247"/>
            <a:ext cx="7995233" cy="1754326"/>
          </a:xfrm>
          <a:prstGeom prst="rect">
            <a:avLst/>
          </a:prstGeom>
          <a:noFill/>
        </p:spPr>
        <p:txBody>
          <a:bodyPr wrap="square" rtlCol="0">
            <a:spAutoFit/>
          </a:bodyPr>
          <a:lstStyle/>
          <a:p>
            <a:pPr marL="285750" indent="-285750" algn="just">
              <a:buFont typeface="Arial" panose="020B0604020202020204" pitchFamily="34" charset="0"/>
              <a:buChar char="•"/>
            </a:pPr>
            <a:r>
              <a:rPr lang="tr-TR" dirty="0" err="1"/>
              <a:t>Multiple</a:t>
            </a:r>
            <a:r>
              <a:rPr lang="tr-TR" dirty="0"/>
              <a:t> </a:t>
            </a:r>
            <a:r>
              <a:rPr lang="tr-TR" dirty="0" err="1"/>
              <a:t>dataset</a:t>
            </a:r>
            <a:r>
              <a:rPr lang="tr-TR" dirty="0"/>
              <a:t> </a:t>
            </a:r>
            <a:r>
              <a:rPr lang="tr-TR" dirty="0" err="1"/>
              <a:t>learning</a:t>
            </a:r>
            <a:r>
              <a:rPr lang="tr-TR" dirty="0"/>
              <a:t> </a:t>
            </a:r>
            <a:r>
              <a:rPr lang="en-US" dirty="0"/>
              <a:t>can be enhanced from the</a:t>
            </a:r>
            <a:r>
              <a:rPr lang="tr-TR" dirty="0"/>
              <a:t> </a:t>
            </a:r>
            <a:r>
              <a:rPr lang="en-US" dirty="0"/>
              <a:t>central computer’s side such that the </a:t>
            </a:r>
            <a:r>
              <a:rPr lang="en-US" b="1" dirty="0">
                <a:solidFill>
                  <a:srgbClr val="FF0000"/>
                </a:solidFill>
              </a:rPr>
              <a:t>central computer distributes</a:t>
            </a:r>
            <a:r>
              <a:rPr lang="tr-TR" b="1" dirty="0">
                <a:solidFill>
                  <a:srgbClr val="FF0000"/>
                </a:solidFill>
              </a:rPr>
              <a:t> </a:t>
            </a:r>
            <a:r>
              <a:rPr lang="en-US" b="1" dirty="0">
                <a:solidFill>
                  <a:srgbClr val="FF0000"/>
                </a:solidFill>
              </a:rPr>
              <a:t>the new weight set together with a private key (mask) vector</a:t>
            </a:r>
            <a:r>
              <a:rPr lang="tr-TR" b="1" dirty="0">
                <a:solidFill>
                  <a:srgbClr val="FF0000"/>
                </a:solidFill>
              </a:rPr>
              <a:t> </a:t>
            </a:r>
            <a:r>
              <a:rPr lang="en-US" b="1" dirty="0">
                <a:solidFill>
                  <a:srgbClr val="FF0000"/>
                </a:solidFill>
              </a:rPr>
              <a:t>(</a:t>
            </a:r>
            <a:r>
              <a:rPr lang="en-US" b="1" i="1" dirty="0">
                <a:solidFill>
                  <a:srgbClr val="FF0000"/>
                </a:solidFill>
              </a:rPr>
              <a:t>m</a:t>
            </a:r>
            <a:r>
              <a:rPr lang="en-US" b="1" i="1" baseline="-25000" dirty="0">
                <a:solidFill>
                  <a:srgbClr val="FF0000"/>
                </a:solidFill>
              </a:rPr>
              <a:t>i</a:t>
            </a:r>
            <a:r>
              <a:rPr lang="en-US" b="1" dirty="0">
                <a:solidFill>
                  <a:srgbClr val="FF0000"/>
                </a:solidFill>
              </a:rPr>
              <a:t>) that describes the switching vector of each client</a:t>
            </a:r>
            <a:r>
              <a:rPr lang="en-US" dirty="0"/>
              <a:t>. </a:t>
            </a:r>
            <a:endParaRPr lang="tr-TR" dirty="0"/>
          </a:p>
          <a:p>
            <a:pPr marL="285750" indent="-285750" algn="just">
              <a:buFont typeface="Arial" panose="020B0604020202020204" pitchFamily="34" charset="0"/>
              <a:buChar char="•"/>
            </a:pPr>
            <a:r>
              <a:rPr lang="en-US" dirty="0"/>
              <a:t>Such an</a:t>
            </a:r>
            <a:r>
              <a:rPr lang="tr-TR" dirty="0"/>
              <a:t> </a:t>
            </a:r>
            <a:r>
              <a:rPr lang="en-US" dirty="0"/>
              <a:t>approach improves the privacy of the used data during training</a:t>
            </a:r>
            <a:r>
              <a:rPr lang="tr-TR" dirty="0"/>
              <a:t> </a:t>
            </a:r>
            <a:r>
              <a:rPr lang="en-US" dirty="0"/>
              <a:t>and makes it difficult to figure out which data belongs to which</a:t>
            </a:r>
            <a:r>
              <a:rPr lang="tr-TR" dirty="0"/>
              <a:t> </a:t>
            </a:r>
            <a:r>
              <a:rPr lang="en-US" dirty="0"/>
              <a:t>user while a generalizing model is provided to each client.</a:t>
            </a:r>
          </a:p>
        </p:txBody>
      </p:sp>
    </p:spTree>
    <p:extLst>
      <p:ext uri="{BB962C8B-B14F-4D97-AF65-F5344CB8AC3E}">
        <p14:creationId xmlns:p14="http://schemas.microsoft.com/office/powerpoint/2010/main" val="1279330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Introduction</a:t>
            </a:r>
            <a:endParaRPr lang="tr-TR" dirty="0"/>
          </a:p>
        </p:txBody>
      </p:sp>
      <p:sp>
        <p:nvSpPr>
          <p:cNvPr id="3" name="İçerik Yer Tutucusu 2"/>
          <p:cNvSpPr>
            <a:spLocks noGrp="1"/>
          </p:cNvSpPr>
          <p:nvPr>
            <p:ph idx="1"/>
          </p:nvPr>
        </p:nvSpPr>
        <p:spPr/>
        <p:txBody>
          <a:bodyPr>
            <a:normAutofit/>
          </a:bodyPr>
          <a:lstStyle/>
          <a:p>
            <a:pPr algn="just"/>
            <a:r>
              <a:rPr lang="en-US" dirty="0" err="1"/>
              <a:t>Levenberg</a:t>
            </a:r>
            <a:r>
              <a:rPr lang="en-US" dirty="0"/>
              <a:t>-Marquardt (LM) algorithm is a powerful approach to optimize the parameters of a neural network (NN). </a:t>
            </a:r>
            <a:endParaRPr lang="tr-TR" dirty="0"/>
          </a:p>
          <a:p>
            <a:pPr algn="just"/>
            <a:r>
              <a:rPr lang="en-US" dirty="0"/>
              <a:t>Given a training dataset, the algorithm synthesizes the best path toward the optimum. </a:t>
            </a:r>
            <a:endParaRPr lang="tr-TR" dirty="0"/>
          </a:p>
          <a:p>
            <a:pPr algn="just"/>
            <a:r>
              <a:rPr lang="en-US" dirty="0"/>
              <a:t>This </a:t>
            </a:r>
            <a:r>
              <a:rPr lang="tr-TR" dirty="0" err="1"/>
              <a:t>study</a:t>
            </a:r>
            <a:r>
              <a:rPr lang="en-US" dirty="0"/>
              <a:t> demonstrates the use of LM optimization algorithm when there are more than one dataset and on/off type switching of NN parameters is allowed. </a:t>
            </a:r>
            <a:endParaRPr lang="tr-TR" dirty="0"/>
          </a:p>
        </p:txBody>
      </p:sp>
    </p:spTree>
    <p:extLst>
      <p:ext uri="{BB962C8B-B14F-4D97-AF65-F5344CB8AC3E}">
        <p14:creationId xmlns:p14="http://schemas.microsoft.com/office/powerpoint/2010/main" val="37713260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9CB589A-2EE4-46AA-8D7B-EC3DF200B3B4}"/>
              </a:ext>
            </a:extLst>
          </p:cNvPr>
          <p:cNvSpPr>
            <a:spLocks noGrp="1"/>
          </p:cNvSpPr>
          <p:nvPr>
            <p:ph type="title"/>
          </p:nvPr>
        </p:nvSpPr>
        <p:spPr/>
        <p:txBody>
          <a:bodyPr/>
          <a:lstStyle/>
          <a:p>
            <a:r>
              <a:rPr lang="tr-TR" dirty="0"/>
              <a:t>Links </a:t>
            </a:r>
            <a:r>
              <a:rPr lang="tr-TR" dirty="0" err="1"/>
              <a:t>to</a:t>
            </a:r>
            <a:r>
              <a:rPr lang="tr-TR" dirty="0"/>
              <a:t> </a:t>
            </a:r>
            <a:r>
              <a:rPr lang="tr-TR" dirty="0" err="1"/>
              <a:t>Dynamical</a:t>
            </a:r>
            <a:r>
              <a:rPr lang="tr-TR" dirty="0"/>
              <a:t> </a:t>
            </a:r>
            <a:r>
              <a:rPr lang="tr-TR" dirty="0" err="1"/>
              <a:t>Systems</a:t>
            </a:r>
            <a:r>
              <a:rPr lang="tr-TR" dirty="0"/>
              <a:t> </a:t>
            </a:r>
            <a:r>
              <a:rPr lang="tr-TR" dirty="0" err="1"/>
              <a:t>and</a:t>
            </a:r>
            <a:r>
              <a:rPr lang="tr-TR" dirty="0"/>
              <a:t> Control</a:t>
            </a:r>
            <a:endParaRPr lang="en-US" dirty="0"/>
          </a:p>
        </p:txBody>
      </p:sp>
      <p:pic>
        <p:nvPicPr>
          <p:cNvPr id="4" name="Resim 3">
            <a:extLst>
              <a:ext uri="{FF2B5EF4-FFF2-40B4-BE49-F238E27FC236}">
                <a16:creationId xmlns:a16="http://schemas.microsoft.com/office/drawing/2014/main" id="{B0494FA1-4224-424A-B2E4-4529B9F6B492}"/>
              </a:ext>
            </a:extLst>
          </p:cNvPr>
          <p:cNvPicPr>
            <a:picLocks noChangeAspect="1"/>
          </p:cNvPicPr>
          <p:nvPr/>
        </p:nvPicPr>
        <p:blipFill>
          <a:blip r:embed="rId2"/>
          <a:stretch>
            <a:fillRect/>
          </a:stretch>
        </p:blipFill>
        <p:spPr>
          <a:xfrm>
            <a:off x="1895101" y="1799214"/>
            <a:ext cx="5353797" cy="1343212"/>
          </a:xfrm>
          <a:prstGeom prst="rect">
            <a:avLst/>
          </a:prstGeom>
        </p:spPr>
      </p:pic>
      <p:pic>
        <p:nvPicPr>
          <p:cNvPr id="5" name="Resim 4">
            <a:extLst>
              <a:ext uri="{FF2B5EF4-FFF2-40B4-BE49-F238E27FC236}">
                <a16:creationId xmlns:a16="http://schemas.microsoft.com/office/drawing/2014/main" id="{AC12ACE7-0E2D-445B-A421-78D4609F45EF}"/>
              </a:ext>
            </a:extLst>
          </p:cNvPr>
          <p:cNvPicPr>
            <a:picLocks noChangeAspect="1"/>
          </p:cNvPicPr>
          <p:nvPr/>
        </p:nvPicPr>
        <p:blipFill>
          <a:blip r:embed="rId3"/>
          <a:stretch>
            <a:fillRect/>
          </a:stretch>
        </p:blipFill>
        <p:spPr>
          <a:xfrm>
            <a:off x="2266628" y="3429000"/>
            <a:ext cx="4610743" cy="438211"/>
          </a:xfrm>
          <a:prstGeom prst="rect">
            <a:avLst/>
          </a:prstGeom>
        </p:spPr>
      </p:pic>
      <p:sp>
        <p:nvSpPr>
          <p:cNvPr id="6" name="Metin kutusu 5">
            <a:extLst>
              <a:ext uri="{FF2B5EF4-FFF2-40B4-BE49-F238E27FC236}">
                <a16:creationId xmlns:a16="http://schemas.microsoft.com/office/drawing/2014/main" id="{BD81E03A-B11F-4137-83CA-2286DE5EC080}"/>
              </a:ext>
            </a:extLst>
          </p:cNvPr>
          <p:cNvSpPr txBox="1"/>
          <p:nvPr/>
        </p:nvSpPr>
        <p:spPr>
          <a:xfrm>
            <a:off x="628650" y="4521666"/>
            <a:ext cx="7886700" cy="1754326"/>
          </a:xfrm>
          <a:prstGeom prst="rect">
            <a:avLst/>
          </a:prstGeom>
          <a:noFill/>
        </p:spPr>
        <p:txBody>
          <a:bodyPr wrap="square" rtlCol="0">
            <a:spAutoFit/>
          </a:bodyPr>
          <a:lstStyle/>
          <a:p>
            <a:pPr marL="285750" indent="-285750" algn="just">
              <a:buFont typeface="Arial" panose="020B0604020202020204" pitchFamily="34" charset="0"/>
              <a:buChar char="•"/>
            </a:pPr>
            <a:r>
              <a:rPr lang="en-US" dirty="0"/>
              <a:t>A natural application emerges in </a:t>
            </a:r>
            <a:r>
              <a:rPr lang="en-US" b="1" dirty="0">
                <a:solidFill>
                  <a:srgbClr val="FF0000"/>
                </a:solidFill>
              </a:rPr>
              <a:t>Sliding Mode Control</a:t>
            </a:r>
            <a:r>
              <a:rPr lang="tr-TR" b="1" dirty="0">
                <a:solidFill>
                  <a:srgbClr val="FF0000"/>
                </a:solidFill>
              </a:rPr>
              <a:t> </a:t>
            </a:r>
            <a:r>
              <a:rPr lang="en-US" b="1" dirty="0">
                <a:solidFill>
                  <a:srgbClr val="FF0000"/>
                </a:solidFill>
              </a:rPr>
              <a:t>(SMC)</a:t>
            </a:r>
            <a:r>
              <a:rPr lang="en-US" dirty="0"/>
              <a:t>, where the control signal switches in between two different</a:t>
            </a:r>
            <a:r>
              <a:rPr lang="tr-TR" dirty="0"/>
              <a:t> </a:t>
            </a:r>
            <a:r>
              <a:rPr lang="en-US" dirty="0"/>
              <a:t>functions and the process is managed by the argument of</a:t>
            </a:r>
            <a:r>
              <a:rPr lang="tr-TR" dirty="0"/>
              <a:t> </a:t>
            </a:r>
            <a:r>
              <a:rPr lang="en-US" dirty="0"/>
              <a:t>a signum function. </a:t>
            </a:r>
            <a:endParaRPr lang="tr-TR" dirty="0"/>
          </a:p>
          <a:p>
            <a:pPr marL="285750" indent="-285750" algn="just">
              <a:buFont typeface="Arial" panose="020B0604020202020204" pitchFamily="34" charset="0"/>
              <a:buChar char="•"/>
            </a:pPr>
            <a:r>
              <a:rPr lang="en-US" dirty="0"/>
              <a:t>Since signum function has three possible</a:t>
            </a:r>
            <a:r>
              <a:rPr lang="tr-TR" dirty="0"/>
              <a:t> </a:t>
            </a:r>
            <a:r>
              <a:rPr lang="en-US" dirty="0"/>
              <a:t>outcomes, a practicing engineer needs to choose </a:t>
            </a:r>
            <a:r>
              <a:rPr lang="en-US" i="1" dirty="0"/>
              <a:t>L </a:t>
            </a:r>
            <a:r>
              <a:rPr lang="en-US" dirty="0"/>
              <a:t>= 3 and</a:t>
            </a:r>
            <a:r>
              <a:rPr lang="tr-TR" dirty="0"/>
              <a:t> </a:t>
            </a:r>
            <a:r>
              <a:rPr lang="en-US" dirty="0"/>
              <a:t>obtain </a:t>
            </a:r>
            <a:r>
              <a:rPr lang="en-US" i="1" dirty="0"/>
              <a:t>m</a:t>
            </a:r>
            <a:r>
              <a:rPr lang="en-US" baseline="-25000" dirty="0"/>
              <a:t>1</a:t>
            </a:r>
            <a:r>
              <a:rPr lang="en-US" dirty="0"/>
              <a:t>, </a:t>
            </a:r>
            <a:r>
              <a:rPr lang="en-US" i="1" dirty="0"/>
              <a:t>m</a:t>
            </a:r>
            <a:r>
              <a:rPr lang="en-US" baseline="-25000" dirty="0"/>
              <a:t>2</a:t>
            </a:r>
            <a:r>
              <a:rPr lang="en-US" dirty="0"/>
              <a:t> and </a:t>
            </a:r>
            <a:r>
              <a:rPr lang="en-US" i="1" dirty="0"/>
              <a:t>m</a:t>
            </a:r>
            <a:r>
              <a:rPr lang="en-US" baseline="-25000" dirty="0"/>
              <a:t>3</a:t>
            </a:r>
            <a:r>
              <a:rPr lang="en-US" dirty="0"/>
              <a:t> as well as </a:t>
            </a:r>
            <a:r>
              <a:rPr lang="en-US" i="1" dirty="0"/>
              <a:t>w </a:t>
            </a:r>
            <a:r>
              <a:rPr lang="en-US" dirty="0"/>
              <a:t>that govern the SMC</a:t>
            </a:r>
            <a:r>
              <a:rPr lang="tr-TR" dirty="0"/>
              <a:t> </a:t>
            </a:r>
            <a:r>
              <a:rPr lang="en-US" dirty="0"/>
              <a:t>regimes.</a:t>
            </a:r>
          </a:p>
        </p:txBody>
      </p:sp>
    </p:spTree>
    <p:extLst>
      <p:ext uri="{BB962C8B-B14F-4D97-AF65-F5344CB8AC3E}">
        <p14:creationId xmlns:p14="http://schemas.microsoft.com/office/powerpoint/2010/main" val="38944499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4174457-328F-42FB-8946-7D8676C54799}"/>
              </a:ext>
            </a:extLst>
          </p:cNvPr>
          <p:cNvSpPr>
            <a:spLocks noGrp="1"/>
          </p:cNvSpPr>
          <p:nvPr>
            <p:ph type="title"/>
          </p:nvPr>
        </p:nvSpPr>
        <p:spPr/>
        <p:txBody>
          <a:bodyPr/>
          <a:lstStyle/>
          <a:p>
            <a:r>
              <a:rPr lang="tr-TR" dirty="0"/>
              <a:t>Links </a:t>
            </a:r>
            <a:r>
              <a:rPr lang="tr-TR" dirty="0" err="1"/>
              <a:t>to</a:t>
            </a:r>
            <a:r>
              <a:rPr lang="tr-TR" dirty="0"/>
              <a:t> XAI</a:t>
            </a:r>
            <a:endParaRPr lang="en-US" dirty="0"/>
          </a:p>
        </p:txBody>
      </p:sp>
      <p:sp>
        <p:nvSpPr>
          <p:cNvPr id="3" name="İçerik Yer Tutucusu 2">
            <a:extLst>
              <a:ext uri="{FF2B5EF4-FFF2-40B4-BE49-F238E27FC236}">
                <a16:creationId xmlns:a16="http://schemas.microsoft.com/office/drawing/2014/main" id="{98B027BE-EBAA-43D4-BF93-B5DAB6DF80EF}"/>
              </a:ext>
            </a:extLst>
          </p:cNvPr>
          <p:cNvSpPr>
            <a:spLocks noGrp="1"/>
          </p:cNvSpPr>
          <p:nvPr>
            <p:ph idx="1"/>
          </p:nvPr>
        </p:nvSpPr>
        <p:spPr/>
        <p:txBody>
          <a:bodyPr>
            <a:normAutofit fontScale="85000" lnSpcReduction="20000"/>
          </a:bodyPr>
          <a:lstStyle/>
          <a:p>
            <a:r>
              <a:rPr lang="en-US" dirty="0"/>
              <a:t>XAI emphasizes the </a:t>
            </a:r>
            <a:r>
              <a:rPr lang="en-US" b="1" dirty="0">
                <a:solidFill>
                  <a:srgbClr val="FF0000"/>
                </a:solidFill>
              </a:rPr>
              <a:t>accountability</a:t>
            </a:r>
            <a:r>
              <a:rPr lang="en-US" dirty="0"/>
              <a:t> of the building blocks,</a:t>
            </a:r>
            <a:r>
              <a:rPr lang="tr-TR" dirty="0"/>
              <a:t> </a:t>
            </a:r>
            <a:r>
              <a:rPr lang="en-US" dirty="0"/>
              <a:t>i.e. their roles, limitations, contributions, pros and cons of their</a:t>
            </a:r>
            <a:r>
              <a:rPr lang="tr-TR" dirty="0"/>
              <a:t> </a:t>
            </a:r>
            <a:r>
              <a:rPr lang="en-US" dirty="0"/>
              <a:t>presence/absence and so on. </a:t>
            </a:r>
            <a:endParaRPr lang="tr-TR" dirty="0"/>
          </a:p>
          <a:p>
            <a:r>
              <a:rPr lang="en-US" dirty="0"/>
              <a:t>In the proposed approach, the neurons</a:t>
            </a:r>
            <a:r>
              <a:rPr lang="tr-TR" dirty="0"/>
              <a:t> </a:t>
            </a:r>
            <a:r>
              <a:rPr lang="en-US" dirty="0"/>
              <a:t>acting in the network are forced to </a:t>
            </a:r>
            <a:r>
              <a:rPr lang="en-US" b="1" dirty="0">
                <a:solidFill>
                  <a:srgbClr val="00B050"/>
                </a:solidFill>
              </a:rPr>
              <a:t>discover and maximize</a:t>
            </a:r>
            <a:r>
              <a:rPr lang="tr-TR" b="1" dirty="0">
                <a:solidFill>
                  <a:srgbClr val="00B050"/>
                </a:solidFill>
              </a:rPr>
              <a:t> </a:t>
            </a:r>
            <a:r>
              <a:rPr lang="en-US" b="1" dirty="0">
                <a:solidFill>
                  <a:srgbClr val="00B050"/>
                </a:solidFill>
              </a:rPr>
              <a:t>commonalities among the functions</a:t>
            </a:r>
            <a:r>
              <a:rPr lang="en-US" dirty="0"/>
              <a:t> and this is observed better</a:t>
            </a:r>
            <a:r>
              <a:rPr lang="tr-TR" dirty="0"/>
              <a:t> </a:t>
            </a:r>
            <a:r>
              <a:rPr lang="en-US" dirty="0"/>
              <a:t>as </a:t>
            </a:r>
            <a:r>
              <a:rPr lang="en-US" i="1" dirty="0"/>
              <a:t>R </a:t>
            </a:r>
            <a:r>
              <a:rPr lang="en-US" dirty="0"/>
              <a:t>decreases. </a:t>
            </a:r>
            <a:endParaRPr lang="tr-TR" dirty="0"/>
          </a:p>
          <a:p>
            <a:r>
              <a:rPr lang="en-US" dirty="0"/>
              <a:t>In other words, the complementary role of the</a:t>
            </a:r>
            <a:r>
              <a:rPr lang="tr-TR" dirty="0"/>
              <a:t> </a:t>
            </a:r>
            <a:r>
              <a:rPr lang="en-US" dirty="0"/>
              <a:t>neurons increases in an optimized NN for small </a:t>
            </a:r>
            <a:r>
              <a:rPr lang="en-US" i="1" dirty="0"/>
              <a:t>R </a:t>
            </a:r>
            <a:r>
              <a:rPr lang="en-US" dirty="0"/>
              <a:t>and this</a:t>
            </a:r>
            <a:r>
              <a:rPr lang="tr-TR" dirty="0"/>
              <a:t> </a:t>
            </a:r>
            <a:r>
              <a:rPr lang="en-US" dirty="0"/>
              <a:t>reduces the redundancy thereby </a:t>
            </a:r>
            <a:r>
              <a:rPr lang="en-US" b="1" dirty="0">
                <a:solidFill>
                  <a:srgbClr val="FFC000"/>
                </a:solidFill>
              </a:rPr>
              <a:t>making use of the unexploited</a:t>
            </a:r>
            <a:r>
              <a:rPr lang="tr-TR" b="1" dirty="0">
                <a:solidFill>
                  <a:srgbClr val="FFC000"/>
                </a:solidFill>
              </a:rPr>
              <a:t> </a:t>
            </a:r>
            <a:r>
              <a:rPr lang="en-US" b="1" dirty="0">
                <a:solidFill>
                  <a:srgbClr val="FFC000"/>
                </a:solidFill>
              </a:rPr>
              <a:t>capacity</a:t>
            </a:r>
            <a:r>
              <a:rPr lang="en-US" dirty="0"/>
              <a:t>. </a:t>
            </a:r>
            <a:endParaRPr lang="tr-TR" dirty="0"/>
          </a:p>
          <a:p>
            <a:r>
              <a:rPr lang="en-US" dirty="0"/>
              <a:t>As the structure is simplified, </a:t>
            </a:r>
            <a:r>
              <a:rPr lang="en-US" b="1" dirty="0">
                <a:solidFill>
                  <a:srgbClr val="7030A0"/>
                </a:solidFill>
              </a:rPr>
              <a:t>the role of each neuron</a:t>
            </a:r>
            <a:r>
              <a:rPr lang="tr-TR" b="1" dirty="0">
                <a:solidFill>
                  <a:srgbClr val="7030A0"/>
                </a:solidFill>
              </a:rPr>
              <a:t> </a:t>
            </a:r>
            <a:r>
              <a:rPr lang="en-US" b="1" dirty="0">
                <a:solidFill>
                  <a:srgbClr val="7030A0"/>
                </a:solidFill>
              </a:rPr>
              <a:t>becomes explainable</a:t>
            </a:r>
            <a:r>
              <a:rPr lang="en-US" dirty="0"/>
              <a:t> comparably among different switching</a:t>
            </a:r>
            <a:r>
              <a:rPr lang="tr-TR" dirty="0"/>
              <a:t> </a:t>
            </a:r>
            <a:r>
              <a:rPr lang="en-US" dirty="0"/>
              <a:t>configurations.</a:t>
            </a:r>
          </a:p>
        </p:txBody>
      </p:sp>
    </p:spTree>
    <p:extLst>
      <p:ext uri="{BB962C8B-B14F-4D97-AF65-F5344CB8AC3E}">
        <p14:creationId xmlns:p14="http://schemas.microsoft.com/office/powerpoint/2010/main" val="8484569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FDB6067-7588-4405-8F33-16C982D4D589}"/>
              </a:ext>
            </a:extLst>
          </p:cNvPr>
          <p:cNvSpPr>
            <a:spLocks noGrp="1"/>
          </p:cNvSpPr>
          <p:nvPr>
            <p:ph type="title"/>
          </p:nvPr>
        </p:nvSpPr>
        <p:spPr/>
        <p:txBody>
          <a:bodyPr/>
          <a:lstStyle/>
          <a:p>
            <a:r>
              <a:rPr lang="tr-TR" dirty="0"/>
              <a:t>Links </a:t>
            </a:r>
            <a:r>
              <a:rPr lang="tr-TR" dirty="0" err="1"/>
              <a:t>to</a:t>
            </a:r>
            <a:r>
              <a:rPr lang="tr-TR" dirty="0"/>
              <a:t> Hardware </a:t>
            </a:r>
            <a:r>
              <a:rPr lang="tr-TR" dirty="0" err="1"/>
              <a:t>Implementation</a:t>
            </a:r>
            <a:endParaRPr lang="en-US" dirty="0"/>
          </a:p>
        </p:txBody>
      </p:sp>
      <p:sp>
        <p:nvSpPr>
          <p:cNvPr id="3" name="İçerik Yer Tutucusu 2">
            <a:extLst>
              <a:ext uri="{FF2B5EF4-FFF2-40B4-BE49-F238E27FC236}">
                <a16:creationId xmlns:a16="http://schemas.microsoft.com/office/drawing/2014/main" id="{B050577C-D02C-4988-8BE2-718DC52C221A}"/>
              </a:ext>
            </a:extLst>
          </p:cNvPr>
          <p:cNvSpPr>
            <a:spLocks noGrp="1"/>
          </p:cNvSpPr>
          <p:nvPr>
            <p:ph idx="1"/>
          </p:nvPr>
        </p:nvSpPr>
        <p:spPr/>
        <p:txBody>
          <a:bodyPr>
            <a:normAutofit fontScale="85000" lnSpcReduction="20000"/>
          </a:bodyPr>
          <a:lstStyle/>
          <a:p>
            <a:pPr algn="just"/>
            <a:r>
              <a:rPr lang="en-US" dirty="0"/>
              <a:t>Contemporary hardware realizations utilize FPGAs or similar</a:t>
            </a:r>
            <a:r>
              <a:rPr lang="tr-TR" dirty="0"/>
              <a:t> </a:t>
            </a:r>
            <a:r>
              <a:rPr lang="en-US" dirty="0"/>
              <a:t>DSP tools frequently and this is very much </a:t>
            </a:r>
            <a:r>
              <a:rPr lang="en-US" b="1" dirty="0">
                <a:solidFill>
                  <a:srgbClr val="7030A0"/>
                </a:solidFill>
              </a:rPr>
              <a:t>subject to management</a:t>
            </a:r>
            <a:r>
              <a:rPr lang="tr-TR" b="1" dirty="0">
                <a:solidFill>
                  <a:srgbClr val="7030A0"/>
                </a:solidFill>
              </a:rPr>
              <a:t> </a:t>
            </a:r>
            <a:r>
              <a:rPr lang="en-US" b="1" dirty="0">
                <a:solidFill>
                  <a:srgbClr val="7030A0"/>
                </a:solidFill>
              </a:rPr>
              <a:t>of resources</a:t>
            </a:r>
            <a:r>
              <a:rPr lang="en-US" dirty="0"/>
              <a:t> as </a:t>
            </a:r>
            <a:r>
              <a:rPr lang="tr-TR" dirty="0"/>
              <a:t> </a:t>
            </a:r>
            <a:r>
              <a:rPr lang="en-US" dirty="0"/>
              <a:t>well as simplicity of models defined via</a:t>
            </a:r>
            <a:r>
              <a:rPr lang="tr-TR" dirty="0"/>
              <a:t> </a:t>
            </a:r>
            <a:r>
              <a:rPr lang="en-US" dirty="0"/>
              <a:t>software. </a:t>
            </a:r>
            <a:endParaRPr lang="tr-TR" dirty="0"/>
          </a:p>
          <a:p>
            <a:pPr algn="just"/>
            <a:r>
              <a:rPr lang="en-US" dirty="0"/>
              <a:t>The approach presented here </a:t>
            </a:r>
            <a:r>
              <a:rPr lang="en-US" b="1" dirty="0">
                <a:solidFill>
                  <a:srgbClr val="FF0000"/>
                </a:solidFill>
              </a:rPr>
              <a:t>removes the necessity</a:t>
            </a:r>
            <a:r>
              <a:rPr lang="tr-TR" b="1" dirty="0">
                <a:solidFill>
                  <a:srgbClr val="FF0000"/>
                </a:solidFill>
              </a:rPr>
              <a:t> </a:t>
            </a:r>
            <a:r>
              <a:rPr lang="en-US" b="1" dirty="0">
                <a:solidFill>
                  <a:srgbClr val="FF0000"/>
                </a:solidFill>
              </a:rPr>
              <a:t>of storing many models</a:t>
            </a:r>
            <a:r>
              <a:rPr lang="en-US" dirty="0"/>
              <a:t> within a resource limited environment,</a:t>
            </a:r>
            <a:r>
              <a:rPr lang="tr-TR" dirty="0"/>
              <a:t> </a:t>
            </a:r>
            <a:r>
              <a:rPr lang="en-US" dirty="0"/>
              <a:t>and facilitates the execution of multiple mathematical functions</a:t>
            </a:r>
            <a:r>
              <a:rPr lang="tr-TR" dirty="0"/>
              <a:t> </a:t>
            </a:r>
            <a:r>
              <a:rPr lang="en-US" dirty="0"/>
              <a:t>while </a:t>
            </a:r>
            <a:r>
              <a:rPr lang="en-US" b="1" dirty="0">
                <a:solidFill>
                  <a:srgbClr val="FFC000"/>
                </a:solidFill>
              </a:rPr>
              <a:t>keeping the structure simple and storing several mask vectors</a:t>
            </a:r>
            <a:r>
              <a:rPr lang="tr-TR" b="1" dirty="0">
                <a:solidFill>
                  <a:srgbClr val="FFC000"/>
                </a:solidFill>
              </a:rPr>
              <a:t> </a:t>
            </a:r>
            <a:r>
              <a:rPr lang="en-US" b="1" dirty="0">
                <a:solidFill>
                  <a:srgbClr val="FFC000"/>
                </a:solidFill>
              </a:rPr>
              <a:t>in registers</a:t>
            </a:r>
            <a:r>
              <a:rPr lang="en-US" dirty="0"/>
              <a:t>. </a:t>
            </a:r>
            <a:endParaRPr lang="tr-TR" dirty="0"/>
          </a:p>
          <a:p>
            <a:pPr algn="just"/>
            <a:r>
              <a:rPr lang="en-US" dirty="0"/>
              <a:t>Further, the solution of the presented approach</a:t>
            </a:r>
            <a:r>
              <a:rPr lang="tr-TR" dirty="0"/>
              <a:t> </a:t>
            </a:r>
            <a:r>
              <a:rPr lang="en-US" dirty="0"/>
              <a:t>can be sought in the </a:t>
            </a:r>
            <a:r>
              <a:rPr lang="en-US" b="1" dirty="0">
                <a:solidFill>
                  <a:srgbClr val="00B050"/>
                </a:solidFill>
              </a:rPr>
              <a:t>domain of integer variables </a:t>
            </a:r>
            <a:r>
              <a:rPr lang="en-US" dirty="0"/>
              <a:t>or variables</a:t>
            </a:r>
            <a:r>
              <a:rPr lang="tr-TR" dirty="0"/>
              <a:t> </a:t>
            </a:r>
            <a:r>
              <a:rPr lang="en-US" dirty="0"/>
              <a:t>having a predefined floating point precision. </a:t>
            </a:r>
            <a:endParaRPr lang="tr-TR" dirty="0"/>
          </a:p>
          <a:p>
            <a:pPr algn="just"/>
            <a:r>
              <a:rPr lang="en-US" dirty="0"/>
              <a:t>We demonstrated</a:t>
            </a:r>
            <a:r>
              <a:rPr lang="tr-TR" dirty="0"/>
              <a:t> </a:t>
            </a:r>
            <a:r>
              <a:rPr lang="en-US" dirty="0"/>
              <a:t>that a NN structure can be obtained and reachability of it can be</a:t>
            </a:r>
            <a:r>
              <a:rPr lang="tr-TR" dirty="0"/>
              <a:t> </a:t>
            </a:r>
            <a:r>
              <a:rPr lang="en-US" dirty="0"/>
              <a:t>maximized by increasing the network complexity, i.e. </a:t>
            </a:r>
            <a:r>
              <a:rPr lang="en-US" i="1" dirty="0"/>
              <a:t>R </a:t>
            </a:r>
            <a:r>
              <a:rPr lang="en-US" dirty="0"/>
              <a:t>in this</a:t>
            </a:r>
            <a:r>
              <a:rPr lang="tr-TR" dirty="0"/>
              <a:t> </a:t>
            </a:r>
            <a:r>
              <a:rPr lang="en-US" dirty="0"/>
              <a:t>paper.</a:t>
            </a:r>
          </a:p>
        </p:txBody>
      </p:sp>
    </p:spTree>
    <p:extLst>
      <p:ext uri="{BB962C8B-B14F-4D97-AF65-F5344CB8AC3E}">
        <p14:creationId xmlns:p14="http://schemas.microsoft.com/office/powerpoint/2010/main" val="37951150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26DD9C4-0C03-4BDA-8C84-157B3DE9CB39}"/>
              </a:ext>
            </a:extLst>
          </p:cNvPr>
          <p:cNvSpPr>
            <a:spLocks noGrp="1"/>
          </p:cNvSpPr>
          <p:nvPr>
            <p:ph type="title"/>
          </p:nvPr>
        </p:nvSpPr>
        <p:spPr/>
        <p:txBody>
          <a:bodyPr/>
          <a:lstStyle/>
          <a:p>
            <a:r>
              <a:rPr lang="tr-TR" dirty="0" err="1"/>
              <a:t>System</a:t>
            </a:r>
            <a:r>
              <a:rPr lang="tr-TR" dirty="0"/>
              <a:t> </a:t>
            </a:r>
            <a:r>
              <a:rPr lang="tr-TR" dirty="0" err="1"/>
              <a:t>Identification</a:t>
            </a:r>
            <a:r>
              <a:rPr lang="tr-TR" dirty="0"/>
              <a:t> </a:t>
            </a:r>
            <a:r>
              <a:rPr lang="tr-TR" dirty="0" err="1"/>
              <a:t>Example</a:t>
            </a:r>
            <a:endParaRPr lang="en-US" dirty="0"/>
          </a:p>
        </p:txBody>
      </p:sp>
      <p:sp>
        <p:nvSpPr>
          <p:cNvPr id="3" name="İçerik Yer Tutucusu 2">
            <a:extLst>
              <a:ext uri="{FF2B5EF4-FFF2-40B4-BE49-F238E27FC236}">
                <a16:creationId xmlns:a16="http://schemas.microsoft.com/office/drawing/2014/main" id="{23C1C4AB-A637-49CE-B367-64DFAC2332BD}"/>
              </a:ext>
            </a:extLst>
          </p:cNvPr>
          <p:cNvSpPr>
            <a:spLocks noGrp="1"/>
          </p:cNvSpPr>
          <p:nvPr>
            <p:ph idx="1"/>
          </p:nvPr>
        </p:nvSpPr>
        <p:spPr/>
        <p:txBody>
          <a:bodyPr/>
          <a:lstStyle/>
          <a:p>
            <a:r>
              <a:rPr lang="en-US" b="1" dirty="0"/>
              <a:t>M.Ö. </a:t>
            </a:r>
            <a:r>
              <a:rPr lang="en-US" b="1" dirty="0" err="1"/>
              <a:t>Efe</a:t>
            </a:r>
            <a:r>
              <a:rPr lang="en-US" dirty="0"/>
              <a:t>, B. </a:t>
            </a:r>
            <a:r>
              <a:rPr lang="en-US" dirty="0" err="1"/>
              <a:t>Kürkçü</a:t>
            </a:r>
            <a:r>
              <a:rPr lang="en-US" dirty="0"/>
              <a:t>, C. </a:t>
            </a:r>
            <a:r>
              <a:rPr lang="en-US" dirty="0" err="1"/>
              <a:t>Kasnakoğlu</a:t>
            </a:r>
            <a:r>
              <a:rPr lang="en-US" dirty="0"/>
              <a:t>, Z. Mohamed, Z. Liu, </a:t>
            </a:r>
            <a:r>
              <a:rPr lang="en-US" dirty="0">
                <a:hlinkClick r:id="rId2"/>
              </a:rPr>
              <a:t>"Masked Multiple State Space Model Identification Using FRD and Evolutionary Optimization,"</a:t>
            </a:r>
            <a:r>
              <a:rPr lang="en-US" dirty="0"/>
              <a:t> </a:t>
            </a:r>
            <a:r>
              <a:rPr lang="en-US" i="1" dirty="0"/>
              <a:t>IEEE Transactions on Industrial Informatics</a:t>
            </a:r>
            <a:r>
              <a:rPr lang="en-US" dirty="0"/>
              <a:t>, vol.20, no.7, pp.9861-9869, 2024.</a:t>
            </a:r>
          </a:p>
        </p:txBody>
      </p:sp>
    </p:spTree>
    <p:extLst>
      <p:ext uri="{BB962C8B-B14F-4D97-AF65-F5344CB8AC3E}">
        <p14:creationId xmlns:p14="http://schemas.microsoft.com/office/powerpoint/2010/main" val="7037884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BBE8BF3C-8406-420C-A6B6-5B32F4FBC6D4}"/>
              </a:ext>
            </a:extLst>
          </p:cNvPr>
          <p:cNvPicPr>
            <a:picLocks noChangeAspect="1"/>
          </p:cNvPicPr>
          <p:nvPr/>
        </p:nvPicPr>
        <p:blipFill>
          <a:blip r:embed="rId2"/>
          <a:stretch>
            <a:fillRect/>
          </a:stretch>
        </p:blipFill>
        <p:spPr>
          <a:xfrm>
            <a:off x="670968" y="671127"/>
            <a:ext cx="7802064" cy="5515745"/>
          </a:xfrm>
          <a:prstGeom prst="rect">
            <a:avLst/>
          </a:prstGeom>
        </p:spPr>
      </p:pic>
    </p:spTree>
    <p:extLst>
      <p:ext uri="{BB962C8B-B14F-4D97-AF65-F5344CB8AC3E}">
        <p14:creationId xmlns:p14="http://schemas.microsoft.com/office/powerpoint/2010/main" val="512866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84429E4D-F546-4FF2-AACE-B1AB310D1A32}"/>
              </a:ext>
            </a:extLst>
          </p:cNvPr>
          <p:cNvPicPr>
            <a:picLocks noChangeAspect="1"/>
          </p:cNvPicPr>
          <p:nvPr/>
        </p:nvPicPr>
        <p:blipFill>
          <a:blip r:embed="rId2"/>
          <a:stretch>
            <a:fillRect/>
          </a:stretch>
        </p:blipFill>
        <p:spPr>
          <a:xfrm>
            <a:off x="1066311" y="1280913"/>
            <a:ext cx="7011377" cy="3595887"/>
          </a:xfrm>
          <a:prstGeom prst="rect">
            <a:avLst/>
          </a:prstGeom>
        </p:spPr>
      </p:pic>
      <p:sp>
        <p:nvSpPr>
          <p:cNvPr id="3" name="Dikdörtgen 2">
            <a:extLst>
              <a:ext uri="{FF2B5EF4-FFF2-40B4-BE49-F238E27FC236}">
                <a16:creationId xmlns:a16="http://schemas.microsoft.com/office/drawing/2014/main" id="{859ECF13-5743-40E8-BA65-834462B54F2C}"/>
              </a:ext>
            </a:extLst>
          </p:cNvPr>
          <p:cNvSpPr/>
          <p:nvPr/>
        </p:nvSpPr>
        <p:spPr>
          <a:xfrm>
            <a:off x="7448550" y="2971800"/>
            <a:ext cx="781050"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ikdörtgen 3">
            <a:extLst>
              <a:ext uri="{FF2B5EF4-FFF2-40B4-BE49-F238E27FC236}">
                <a16:creationId xmlns:a16="http://schemas.microsoft.com/office/drawing/2014/main" id="{B9804037-1AD3-4F7F-B6F1-7913325D0906}"/>
              </a:ext>
            </a:extLst>
          </p:cNvPr>
          <p:cNvSpPr/>
          <p:nvPr/>
        </p:nvSpPr>
        <p:spPr>
          <a:xfrm>
            <a:off x="5848350" y="3362325"/>
            <a:ext cx="781050"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27730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D5215995-B9E7-4BD7-A160-C8343C1C116F}"/>
              </a:ext>
            </a:extLst>
          </p:cNvPr>
          <p:cNvPicPr>
            <a:picLocks noChangeAspect="1"/>
          </p:cNvPicPr>
          <p:nvPr/>
        </p:nvPicPr>
        <p:blipFill>
          <a:blip r:embed="rId2"/>
          <a:stretch>
            <a:fillRect/>
          </a:stretch>
        </p:blipFill>
        <p:spPr>
          <a:xfrm>
            <a:off x="675886" y="1423808"/>
            <a:ext cx="8013427" cy="3691117"/>
          </a:xfrm>
          <a:prstGeom prst="rect">
            <a:avLst/>
          </a:prstGeom>
        </p:spPr>
      </p:pic>
      <p:sp>
        <p:nvSpPr>
          <p:cNvPr id="3" name="Dikdörtgen 2">
            <a:extLst>
              <a:ext uri="{FF2B5EF4-FFF2-40B4-BE49-F238E27FC236}">
                <a16:creationId xmlns:a16="http://schemas.microsoft.com/office/drawing/2014/main" id="{0D2C9CD8-7D7A-43E6-8231-109078E54966}"/>
              </a:ext>
            </a:extLst>
          </p:cNvPr>
          <p:cNvSpPr/>
          <p:nvPr/>
        </p:nvSpPr>
        <p:spPr>
          <a:xfrm>
            <a:off x="8077589" y="3269366"/>
            <a:ext cx="78105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84027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96F2B28B-BD19-47CC-8665-02DF331FCCC0}"/>
              </a:ext>
            </a:extLst>
          </p:cNvPr>
          <p:cNvPicPr>
            <a:picLocks noChangeAspect="1"/>
          </p:cNvPicPr>
          <p:nvPr/>
        </p:nvPicPr>
        <p:blipFill>
          <a:blip r:embed="rId2"/>
          <a:stretch>
            <a:fillRect/>
          </a:stretch>
        </p:blipFill>
        <p:spPr>
          <a:xfrm>
            <a:off x="585391" y="890351"/>
            <a:ext cx="7862881" cy="4691299"/>
          </a:xfrm>
          <a:prstGeom prst="rect">
            <a:avLst/>
          </a:prstGeom>
        </p:spPr>
      </p:pic>
      <p:sp>
        <p:nvSpPr>
          <p:cNvPr id="3" name="Dikdörtgen 2">
            <a:extLst>
              <a:ext uri="{FF2B5EF4-FFF2-40B4-BE49-F238E27FC236}">
                <a16:creationId xmlns:a16="http://schemas.microsoft.com/office/drawing/2014/main" id="{2C45BEED-69EA-4D0C-926C-ADBB3499F323}"/>
              </a:ext>
            </a:extLst>
          </p:cNvPr>
          <p:cNvSpPr/>
          <p:nvPr/>
        </p:nvSpPr>
        <p:spPr>
          <a:xfrm>
            <a:off x="7667222" y="2819400"/>
            <a:ext cx="78105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07618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56A1E337-51B5-48AB-90EB-AF0D1DD2E538}"/>
              </a:ext>
            </a:extLst>
          </p:cNvPr>
          <p:cNvPicPr>
            <a:picLocks noChangeAspect="1"/>
          </p:cNvPicPr>
          <p:nvPr/>
        </p:nvPicPr>
        <p:blipFill>
          <a:blip r:embed="rId2"/>
          <a:stretch>
            <a:fillRect/>
          </a:stretch>
        </p:blipFill>
        <p:spPr>
          <a:xfrm>
            <a:off x="728266" y="823787"/>
            <a:ext cx="7451945" cy="2367088"/>
          </a:xfrm>
          <a:prstGeom prst="rect">
            <a:avLst/>
          </a:prstGeom>
        </p:spPr>
      </p:pic>
      <p:sp>
        <p:nvSpPr>
          <p:cNvPr id="5" name="Dikdörtgen 4">
            <a:extLst>
              <a:ext uri="{FF2B5EF4-FFF2-40B4-BE49-F238E27FC236}">
                <a16:creationId xmlns:a16="http://schemas.microsoft.com/office/drawing/2014/main" id="{B9E1A383-3F84-419C-8BB8-9C84D47B27DF}"/>
              </a:ext>
            </a:extLst>
          </p:cNvPr>
          <p:cNvSpPr/>
          <p:nvPr/>
        </p:nvSpPr>
        <p:spPr>
          <a:xfrm>
            <a:off x="7162800" y="1352550"/>
            <a:ext cx="1017411"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Resim 5">
            <a:extLst>
              <a:ext uri="{FF2B5EF4-FFF2-40B4-BE49-F238E27FC236}">
                <a16:creationId xmlns:a16="http://schemas.microsoft.com/office/drawing/2014/main" id="{3A60DE2F-F8BE-4CA0-BF6C-AF2C384515C0}"/>
              </a:ext>
            </a:extLst>
          </p:cNvPr>
          <p:cNvPicPr>
            <a:picLocks noChangeAspect="1"/>
          </p:cNvPicPr>
          <p:nvPr/>
        </p:nvPicPr>
        <p:blipFill>
          <a:blip r:embed="rId3"/>
          <a:stretch>
            <a:fillRect/>
          </a:stretch>
        </p:blipFill>
        <p:spPr>
          <a:xfrm>
            <a:off x="728266" y="4243321"/>
            <a:ext cx="6831297" cy="1576454"/>
          </a:xfrm>
          <a:prstGeom prst="rect">
            <a:avLst/>
          </a:prstGeom>
        </p:spPr>
      </p:pic>
    </p:spTree>
    <p:extLst>
      <p:ext uri="{BB962C8B-B14F-4D97-AF65-F5344CB8AC3E}">
        <p14:creationId xmlns:p14="http://schemas.microsoft.com/office/powerpoint/2010/main" val="35690420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B4FAA456-285E-4163-9AE3-50187C95AF4C}"/>
              </a:ext>
            </a:extLst>
          </p:cNvPr>
          <p:cNvPicPr>
            <a:picLocks noChangeAspect="1"/>
          </p:cNvPicPr>
          <p:nvPr/>
        </p:nvPicPr>
        <p:blipFill>
          <a:blip r:embed="rId2"/>
          <a:stretch>
            <a:fillRect/>
          </a:stretch>
        </p:blipFill>
        <p:spPr>
          <a:xfrm>
            <a:off x="799573" y="1942892"/>
            <a:ext cx="7544853" cy="2972215"/>
          </a:xfrm>
          <a:prstGeom prst="rect">
            <a:avLst/>
          </a:prstGeom>
        </p:spPr>
      </p:pic>
    </p:spTree>
    <p:extLst>
      <p:ext uri="{BB962C8B-B14F-4D97-AF65-F5344CB8AC3E}">
        <p14:creationId xmlns:p14="http://schemas.microsoft.com/office/powerpoint/2010/main" val="2494766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Introduction</a:t>
            </a:r>
            <a:endParaRPr lang="tr-TR" dirty="0"/>
          </a:p>
        </p:txBody>
      </p:sp>
      <p:sp>
        <p:nvSpPr>
          <p:cNvPr id="3" name="İçerik Yer Tutucusu 2"/>
          <p:cNvSpPr>
            <a:spLocks noGrp="1"/>
          </p:cNvSpPr>
          <p:nvPr>
            <p:ph idx="1"/>
          </p:nvPr>
        </p:nvSpPr>
        <p:spPr/>
        <p:txBody>
          <a:bodyPr/>
          <a:lstStyle/>
          <a:p>
            <a:r>
              <a:rPr lang="en-US" dirty="0"/>
              <a:t>For each dataset a pre-selected set of parameters are allowed for modification and the proposed scheme reformulates the Jacobian under the switching mechanism. </a:t>
            </a:r>
            <a:endParaRPr lang="tr-TR" dirty="0"/>
          </a:p>
          <a:p>
            <a:r>
              <a:rPr lang="en-US" dirty="0"/>
              <a:t>The results show that a NN can store information available in different datasets by a simple modification to the original LM algorithm</a:t>
            </a:r>
            <a:r>
              <a:rPr lang="tr-TR" dirty="0"/>
              <a:t>.</a:t>
            </a:r>
          </a:p>
          <a:p>
            <a:r>
              <a:rPr lang="en-US" dirty="0"/>
              <a:t>The results are verified on a regression problem.</a:t>
            </a:r>
            <a:endParaRPr lang="tr-TR" dirty="0"/>
          </a:p>
          <a:p>
            <a:endParaRPr lang="tr-TR" dirty="0"/>
          </a:p>
        </p:txBody>
      </p:sp>
    </p:spTree>
    <p:extLst>
      <p:ext uri="{BB962C8B-B14F-4D97-AF65-F5344CB8AC3E}">
        <p14:creationId xmlns:p14="http://schemas.microsoft.com/office/powerpoint/2010/main" val="15553966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D759A05-9A39-4740-A10A-EF45478F319C}"/>
              </a:ext>
            </a:extLst>
          </p:cNvPr>
          <p:cNvSpPr>
            <a:spLocks noGrp="1"/>
          </p:cNvSpPr>
          <p:nvPr>
            <p:ph type="title"/>
          </p:nvPr>
        </p:nvSpPr>
        <p:spPr/>
        <p:txBody>
          <a:bodyPr/>
          <a:lstStyle/>
          <a:p>
            <a:endParaRPr lang="en-US"/>
          </a:p>
        </p:txBody>
      </p:sp>
      <p:sp>
        <p:nvSpPr>
          <p:cNvPr id="3" name="İçerik Yer Tutucusu 2">
            <a:extLst>
              <a:ext uri="{FF2B5EF4-FFF2-40B4-BE49-F238E27FC236}">
                <a16:creationId xmlns:a16="http://schemas.microsoft.com/office/drawing/2014/main" id="{E49FA93C-373B-4A4C-B5DB-A5DCC0756002}"/>
              </a:ext>
            </a:extLst>
          </p:cNvPr>
          <p:cNvSpPr>
            <a:spLocks noGrp="1"/>
          </p:cNvSpPr>
          <p:nvPr>
            <p:ph idx="1"/>
          </p:nvPr>
        </p:nvSpPr>
        <p:spPr/>
        <p:txBody>
          <a:bodyPr/>
          <a:lstStyle/>
          <a:p>
            <a:endParaRPr lang="en-US"/>
          </a:p>
        </p:txBody>
      </p:sp>
      <p:pic>
        <p:nvPicPr>
          <p:cNvPr id="4" name="Resim 3">
            <a:extLst>
              <a:ext uri="{FF2B5EF4-FFF2-40B4-BE49-F238E27FC236}">
                <a16:creationId xmlns:a16="http://schemas.microsoft.com/office/drawing/2014/main" id="{50A3D360-4644-4DE1-9C75-534CCD84BB85}"/>
              </a:ext>
            </a:extLst>
          </p:cNvPr>
          <p:cNvPicPr>
            <a:picLocks noChangeAspect="1"/>
          </p:cNvPicPr>
          <p:nvPr/>
        </p:nvPicPr>
        <p:blipFill>
          <a:blip r:embed="rId2"/>
          <a:stretch>
            <a:fillRect/>
          </a:stretch>
        </p:blipFill>
        <p:spPr>
          <a:xfrm>
            <a:off x="2223760" y="304364"/>
            <a:ext cx="4696480" cy="6249272"/>
          </a:xfrm>
          <a:prstGeom prst="rect">
            <a:avLst/>
          </a:prstGeom>
        </p:spPr>
      </p:pic>
    </p:spTree>
    <p:extLst>
      <p:ext uri="{BB962C8B-B14F-4D97-AF65-F5344CB8AC3E}">
        <p14:creationId xmlns:p14="http://schemas.microsoft.com/office/powerpoint/2010/main" val="28862946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E4693769-ABDA-450D-8F94-C3C3C47DACCB}"/>
              </a:ext>
            </a:extLst>
          </p:cNvPr>
          <p:cNvPicPr>
            <a:picLocks noChangeAspect="1"/>
          </p:cNvPicPr>
          <p:nvPr/>
        </p:nvPicPr>
        <p:blipFill>
          <a:blip r:embed="rId2"/>
          <a:stretch>
            <a:fillRect/>
          </a:stretch>
        </p:blipFill>
        <p:spPr>
          <a:xfrm>
            <a:off x="156638" y="280548"/>
            <a:ext cx="7516274" cy="6296904"/>
          </a:xfrm>
          <a:prstGeom prst="rect">
            <a:avLst/>
          </a:prstGeom>
        </p:spPr>
      </p:pic>
      <p:pic>
        <p:nvPicPr>
          <p:cNvPr id="5" name="Resim 4">
            <a:extLst>
              <a:ext uri="{FF2B5EF4-FFF2-40B4-BE49-F238E27FC236}">
                <a16:creationId xmlns:a16="http://schemas.microsoft.com/office/drawing/2014/main" id="{4F754D76-4BD3-4EAE-AF82-FCE7C6779C1D}"/>
              </a:ext>
            </a:extLst>
          </p:cNvPr>
          <p:cNvPicPr>
            <a:picLocks noChangeAspect="1"/>
          </p:cNvPicPr>
          <p:nvPr/>
        </p:nvPicPr>
        <p:blipFill>
          <a:blip r:embed="rId3"/>
          <a:stretch>
            <a:fillRect/>
          </a:stretch>
        </p:blipFill>
        <p:spPr>
          <a:xfrm>
            <a:off x="6456866" y="542925"/>
            <a:ext cx="2432091" cy="2438647"/>
          </a:xfrm>
          <a:prstGeom prst="rect">
            <a:avLst/>
          </a:prstGeom>
        </p:spPr>
      </p:pic>
    </p:spTree>
    <p:extLst>
      <p:ext uri="{BB962C8B-B14F-4D97-AF65-F5344CB8AC3E}">
        <p14:creationId xmlns:p14="http://schemas.microsoft.com/office/powerpoint/2010/main" val="35147319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D759A05-9A39-4740-A10A-EF45478F319C}"/>
              </a:ext>
            </a:extLst>
          </p:cNvPr>
          <p:cNvSpPr>
            <a:spLocks noGrp="1"/>
          </p:cNvSpPr>
          <p:nvPr>
            <p:ph type="title"/>
          </p:nvPr>
        </p:nvSpPr>
        <p:spPr/>
        <p:txBody>
          <a:bodyPr/>
          <a:lstStyle/>
          <a:p>
            <a:endParaRPr lang="en-US"/>
          </a:p>
        </p:txBody>
      </p:sp>
      <p:sp>
        <p:nvSpPr>
          <p:cNvPr id="3" name="İçerik Yer Tutucusu 2">
            <a:extLst>
              <a:ext uri="{FF2B5EF4-FFF2-40B4-BE49-F238E27FC236}">
                <a16:creationId xmlns:a16="http://schemas.microsoft.com/office/drawing/2014/main" id="{E49FA93C-373B-4A4C-B5DB-A5DCC0756002}"/>
              </a:ext>
            </a:extLst>
          </p:cNvPr>
          <p:cNvSpPr>
            <a:spLocks noGrp="1"/>
          </p:cNvSpPr>
          <p:nvPr>
            <p:ph idx="1"/>
          </p:nvPr>
        </p:nvSpPr>
        <p:spPr/>
        <p:txBody>
          <a:bodyPr>
            <a:normAutofit/>
          </a:bodyPr>
          <a:lstStyle/>
          <a:p>
            <a:r>
              <a:rPr lang="en-US" dirty="0"/>
              <a:t>The poles of the four systems that generate the target spectral</a:t>
            </a:r>
            <a:r>
              <a:rPr lang="tr-TR" dirty="0"/>
              <a:t> </a:t>
            </a:r>
            <a:r>
              <a:rPr lang="en-US" dirty="0"/>
              <a:t>data seem in two clusters, which are around 0.1 and 10. This is</a:t>
            </a:r>
            <a:r>
              <a:rPr lang="tr-TR" dirty="0"/>
              <a:t> </a:t>
            </a:r>
            <a:r>
              <a:rPr lang="en-US" dirty="0"/>
              <a:t>deliberate to see the spectral changes occur within the chosen</a:t>
            </a:r>
            <a:r>
              <a:rPr lang="tr-TR" dirty="0"/>
              <a:t> </a:t>
            </a:r>
            <a:r>
              <a:rPr lang="en-US" dirty="0"/>
              <a:t>frequency spectrum. If the FRD generating</a:t>
            </a:r>
            <a:r>
              <a:rPr lang="tr-TR" dirty="0"/>
              <a:t> </a:t>
            </a:r>
            <a:r>
              <a:rPr lang="en-US" dirty="0"/>
              <a:t>models have spectral</a:t>
            </a:r>
            <a:r>
              <a:rPr lang="tr-TR" dirty="0"/>
              <a:t> </a:t>
            </a:r>
            <a:r>
              <a:rPr lang="en-US" dirty="0"/>
              <a:t>pictures, the meaningful change of which take place at mutually</a:t>
            </a:r>
            <a:r>
              <a:rPr lang="tr-TR" dirty="0"/>
              <a:t> </a:t>
            </a:r>
            <a:r>
              <a:rPr lang="en-US" dirty="0"/>
              <a:t>exclusive spectral regions, then packing those into a single</a:t>
            </a:r>
            <a:r>
              <a:rPr lang="tr-TR" dirty="0"/>
              <a:t> </a:t>
            </a:r>
            <a:r>
              <a:rPr lang="en-US" dirty="0"/>
              <a:t>mother model would require larger </a:t>
            </a:r>
            <a:r>
              <a:rPr lang="en-US" i="1" dirty="0"/>
              <a:t>n</a:t>
            </a:r>
            <a:r>
              <a:rPr lang="en-US" dirty="0"/>
              <a:t>.</a:t>
            </a:r>
          </a:p>
        </p:txBody>
      </p:sp>
    </p:spTree>
    <p:extLst>
      <p:ext uri="{BB962C8B-B14F-4D97-AF65-F5344CB8AC3E}">
        <p14:creationId xmlns:p14="http://schemas.microsoft.com/office/powerpoint/2010/main" val="23595312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836A31AB-CAC9-4659-AD8A-6CC76463BD1C}"/>
              </a:ext>
            </a:extLst>
          </p:cNvPr>
          <p:cNvPicPr>
            <a:picLocks noChangeAspect="1"/>
          </p:cNvPicPr>
          <p:nvPr/>
        </p:nvPicPr>
        <p:blipFill>
          <a:blip r:embed="rId2"/>
          <a:stretch>
            <a:fillRect/>
          </a:stretch>
        </p:blipFill>
        <p:spPr>
          <a:xfrm>
            <a:off x="109171" y="514351"/>
            <a:ext cx="8933773" cy="5762624"/>
          </a:xfrm>
          <a:prstGeom prst="rect">
            <a:avLst/>
          </a:prstGeom>
        </p:spPr>
      </p:pic>
    </p:spTree>
    <p:extLst>
      <p:ext uri="{BB962C8B-B14F-4D97-AF65-F5344CB8AC3E}">
        <p14:creationId xmlns:p14="http://schemas.microsoft.com/office/powerpoint/2010/main" val="40817073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62F89B1-DD1D-415D-B7BF-A07D6AD74BC5}"/>
              </a:ext>
            </a:extLst>
          </p:cNvPr>
          <p:cNvSpPr>
            <a:spLocks noGrp="1"/>
          </p:cNvSpPr>
          <p:nvPr>
            <p:ph type="title"/>
          </p:nvPr>
        </p:nvSpPr>
        <p:spPr/>
        <p:txBody>
          <a:bodyPr/>
          <a:lstStyle/>
          <a:p>
            <a:endParaRPr lang="en-US"/>
          </a:p>
        </p:txBody>
      </p:sp>
      <p:sp>
        <p:nvSpPr>
          <p:cNvPr id="3" name="İçerik Yer Tutucusu 2">
            <a:extLst>
              <a:ext uri="{FF2B5EF4-FFF2-40B4-BE49-F238E27FC236}">
                <a16:creationId xmlns:a16="http://schemas.microsoft.com/office/drawing/2014/main" id="{06A83F86-35D9-4A76-9FF4-332646176B5C}"/>
              </a:ext>
            </a:extLst>
          </p:cNvPr>
          <p:cNvSpPr>
            <a:spLocks noGrp="1"/>
          </p:cNvSpPr>
          <p:nvPr>
            <p:ph idx="1"/>
          </p:nvPr>
        </p:nvSpPr>
        <p:spPr/>
        <p:txBody>
          <a:bodyPr/>
          <a:lstStyle/>
          <a:p>
            <a:endParaRPr lang="en-US"/>
          </a:p>
        </p:txBody>
      </p:sp>
      <p:pic>
        <p:nvPicPr>
          <p:cNvPr id="4" name="Resim 3">
            <a:extLst>
              <a:ext uri="{FF2B5EF4-FFF2-40B4-BE49-F238E27FC236}">
                <a16:creationId xmlns:a16="http://schemas.microsoft.com/office/drawing/2014/main" id="{84DDC3B7-40CB-43DE-8A3C-E76ADAD7F54E}"/>
              </a:ext>
            </a:extLst>
          </p:cNvPr>
          <p:cNvPicPr>
            <a:picLocks noChangeAspect="1"/>
          </p:cNvPicPr>
          <p:nvPr/>
        </p:nvPicPr>
        <p:blipFill>
          <a:blip r:embed="rId2"/>
          <a:stretch>
            <a:fillRect/>
          </a:stretch>
        </p:blipFill>
        <p:spPr>
          <a:xfrm>
            <a:off x="828152" y="995023"/>
            <a:ext cx="7487695" cy="4867954"/>
          </a:xfrm>
          <a:prstGeom prst="rect">
            <a:avLst/>
          </a:prstGeom>
        </p:spPr>
      </p:pic>
    </p:spTree>
    <p:extLst>
      <p:ext uri="{BB962C8B-B14F-4D97-AF65-F5344CB8AC3E}">
        <p14:creationId xmlns:p14="http://schemas.microsoft.com/office/powerpoint/2010/main" val="25454511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9DA52A4-DE49-46E6-81F6-C70F747DA60E}"/>
              </a:ext>
            </a:extLst>
          </p:cNvPr>
          <p:cNvSpPr>
            <a:spLocks noGrp="1"/>
          </p:cNvSpPr>
          <p:nvPr>
            <p:ph type="title"/>
          </p:nvPr>
        </p:nvSpPr>
        <p:spPr/>
        <p:txBody>
          <a:bodyPr/>
          <a:lstStyle/>
          <a:p>
            <a:endParaRPr lang="en-US"/>
          </a:p>
        </p:txBody>
      </p:sp>
      <p:sp>
        <p:nvSpPr>
          <p:cNvPr id="3" name="İçerik Yer Tutucusu 2">
            <a:extLst>
              <a:ext uri="{FF2B5EF4-FFF2-40B4-BE49-F238E27FC236}">
                <a16:creationId xmlns:a16="http://schemas.microsoft.com/office/drawing/2014/main" id="{B894CF3A-D591-46B5-8D61-BC248697ED03}"/>
              </a:ext>
            </a:extLst>
          </p:cNvPr>
          <p:cNvSpPr>
            <a:spLocks noGrp="1"/>
          </p:cNvSpPr>
          <p:nvPr>
            <p:ph idx="1"/>
          </p:nvPr>
        </p:nvSpPr>
        <p:spPr/>
        <p:txBody>
          <a:bodyPr/>
          <a:lstStyle/>
          <a:p>
            <a:endParaRPr lang="en-US"/>
          </a:p>
        </p:txBody>
      </p:sp>
      <p:pic>
        <p:nvPicPr>
          <p:cNvPr id="4" name="Resim 3">
            <a:extLst>
              <a:ext uri="{FF2B5EF4-FFF2-40B4-BE49-F238E27FC236}">
                <a16:creationId xmlns:a16="http://schemas.microsoft.com/office/drawing/2014/main" id="{863001EE-29E1-486E-BCC0-422A40BB58C2}"/>
              </a:ext>
            </a:extLst>
          </p:cNvPr>
          <p:cNvPicPr>
            <a:picLocks noChangeAspect="1"/>
          </p:cNvPicPr>
          <p:nvPr/>
        </p:nvPicPr>
        <p:blipFill>
          <a:blip r:embed="rId2"/>
          <a:stretch>
            <a:fillRect/>
          </a:stretch>
        </p:blipFill>
        <p:spPr>
          <a:xfrm>
            <a:off x="790047" y="1071233"/>
            <a:ext cx="7563906" cy="4715533"/>
          </a:xfrm>
          <a:prstGeom prst="rect">
            <a:avLst/>
          </a:prstGeom>
        </p:spPr>
      </p:pic>
    </p:spTree>
    <p:extLst>
      <p:ext uri="{BB962C8B-B14F-4D97-AF65-F5344CB8AC3E}">
        <p14:creationId xmlns:p14="http://schemas.microsoft.com/office/powerpoint/2010/main" val="28404013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3F9D9A59-24B3-411B-9055-542DC15F9C13}"/>
              </a:ext>
            </a:extLst>
          </p:cNvPr>
          <p:cNvPicPr>
            <a:picLocks noChangeAspect="1"/>
          </p:cNvPicPr>
          <p:nvPr/>
        </p:nvPicPr>
        <p:blipFill>
          <a:blip r:embed="rId2"/>
          <a:stretch>
            <a:fillRect/>
          </a:stretch>
        </p:blipFill>
        <p:spPr>
          <a:xfrm>
            <a:off x="1261600" y="1228418"/>
            <a:ext cx="6620799" cy="4401164"/>
          </a:xfrm>
          <a:prstGeom prst="rect">
            <a:avLst/>
          </a:prstGeom>
        </p:spPr>
      </p:pic>
    </p:spTree>
    <p:extLst>
      <p:ext uri="{BB962C8B-B14F-4D97-AF65-F5344CB8AC3E}">
        <p14:creationId xmlns:p14="http://schemas.microsoft.com/office/powerpoint/2010/main" val="7964888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3805E4E8-C17F-403B-AE1D-911F40E6CA48}"/>
              </a:ext>
            </a:extLst>
          </p:cNvPr>
          <p:cNvPicPr>
            <a:picLocks noChangeAspect="1"/>
          </p:cNvPicPr>
          <p:nvPr/>
        </p:nvPicPr>
        <p:blipFill>
          <a:blip r:embed="rId2"/>
          <a:stretch>
            <a:fillRect/>
          </a:stretch>
        </p:blipFill>
        <p:spPr>
          <a:xfrm>
            <a:off x="604284" y="723522"/>
            <a:ext cx="7935432" cy="5410955"/>
          </a:xfrm>
          <a:prstGeom prst="rect">
            <a:avLst/>
          </a:prstGeom>
        </p:spPr>
      </p:pic>
    </p:spTree>
    <p:extLst>
      <p:ext uri="{BB962C8B-B14F-4D97-AF65-F5344CB8AC3E}">
        <p14:creationId xmlns:p14="http://schemas.microsoft.com/office/powerpoint/2010/main" val="26907406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33594A5-8BBF-456A-AF00-AEEFF6D5AC18}"/>
              </a:ext>
            </a:extLst>
          </p:cNvPr>
          <p:cNvSpPr>
            <a:spLocks noGrp="1"/>
          </p:cNvSpPr>
          <p:nvPr>
            <p:ph type="title"/>
          </p:nvPr>
        </p:nvSpPr>
        <p:spPr/>
        <p:txBody>
          <a:bodyPr/>
          <a:lstStyle/>
          <a:p>
            <a:r>
              <a:rPr lang="tr-TR" dirty="0" err="1"/>
              <a:t>Comparison</a:t>
            </a:r>
            <a:r>
              <a:rPr lang="tr-TR" dirty="0"/>
              <a:t> </a:t>
            </a:r>
            <a:r>
              <a:rPr lang="tr-TR" dirty="0" err="1"/>
              <a:t>with</a:t>
            </a:r>
            <a:r>
              <a:rPr lang="tr-TR" dirty="0"/>
              <a:t> SID</a:t>
            </a:r>
            <a:endParaRPr lang="en-US" dirty="0"/>
          </a:p>
        </p:txBody>
      </p:sp>
      <p:sp>
        <p:nvSpPr>
          <p:cNvPr id="3" name="İçerik Yer Tutucusu 2">
            <a:extLst>
              <a:ext uri="{FF2B5EF4-FFF2-40B4-BE49-F238E27FC236}">
                <a16:creationId xmlns:a16="http://schemas.microsoft.com/office/drawing/2014/main" id="{D2280645-6986-43F6-ABB3-94B908882AB4}"/>
              </a:ext>
            </a:extLst>
          </p:cNvPr>
          <p:cNvSpPr>
            <a:spLocks noGrp="1"/>
          </p:cNvSpPr>
          <p:nvPr>
            <p:ph idx="1"/>
          </p:nvPr>
        </p:nvSpPr>
        <p:spPr/>
        <p:txBody>
          <a:bodyPr/>
          <a:lstStyle/>
          <a:p>
            <a:endParaRPr lang="en-US"/>
          </a:p>
        </p:txBody>
      </p:sp>
      <p:pic>
        <p:nvPicPr>
          <p:cNvPr id="6" name="Resim 5">
            <a:extLst>
              <a:ext uri="{FF2B5EF4-FFF2-40B4-BE49-F238E27FC236}">
                <a16:creationId xmlns:a16="http://schemas.microsoft.com/office/drawing/2014/main" id="{6554B964-20C5-4E2C-94A5-B383D917A23D}"/>
              </a:ext>
            </a:extLst>
          </p:cNvPr>
          <p:cNvPicPr>
            <a:picLocks noChangeAspect="1"/>
          </p:cNvPicPr>
          <p:nvPr/>
        </p:nvPicPr>
        <p:blipFill>
          <a:blip r:embed="rId2"/>
          <a:stretch>
            <a:fillRect/>
          </a:stretch>
        </p:blipFill>
        <p:spPr>
          <a:xfrm>
            <a:off x="1647825" y="1428242"/>
            <a:ext cx="5844122" cy="4798714"/>
          </a:xfrm>
          <a:prstGeom prst="rect">
            <a:avLst/>
          </a:prstGeom>
        </p:spPr>
      </p:pic>
      <p:pic>
        <p:nvPicPr>
          <p:cNvPr id="7" name="Resim 6">
            <a:extLst>
              <a:ext uri="{FF2B5EF4-FFF2-40B4-BE49-F238E27FC236}">
                <a16:creationId xmlns:a16="http://schemas.microsoft.com/office/drawing/2014/main" id="{B4AF09DF-57D4-43AC-842F-A5DC4B318260}"/>
              </a:ext>
            </a:extLst>
          </p:cNvPr>
          <p:cNvPicPr>
            <a:picLocks noChangeAspect="1"/>
          </p:cNvPicPr>
          <p:nvPr/>
        </p:nvPicPr>
        <p:blipFill>
          <a:blip r:embed="rId3"/>
          <a:stretch>
            <a:fillRect/>
          </a:stretch>
        </p:blipFill>
        <p:spPr>
          <a:xfrm>
            <a:off x="5667375" y="681037"/>
            <a:ext cx="3139131" cy="519504"/>
          </a:xfrm>
          <a:prstGeom prst="rect">
            <a:avLst/>
          </a:prstGeom>
        </p:spPr>
      </p:pic>
      <p:pic>
        <p:nvPicPr>
          <p:cNvPr id="8" name="Resim 7">
            <a:extLst>
              <a:ext uri="{FF2B5EF4-FFF2-40B4-BE49-F238E27FC236}">
                <a16:creationId xmlns:a16="http://schemas.microsoft.com/office/drawing/2014/main" id="{DEA828C2-B9AF-4CD8-A927-10368348ADC7}"/>
              </a:ext>
            </a:extLst>
          </p:cNvPr>
          <p:cNvPicPr>
            <a:picLocks noChangeAspect="1"/>
          </p:cNvPicPr>
          <p:nvPr/>
        </p:nvPicPr>
        <p:blipFill>
          <a:blip r:embed="rId4"/>
          <a:stretch>
            <a:fillRect/>
          </a:stretch>
        </p:blipFill>
        <p:spPr>
          <a:xfrm>
            <a:off x="1999734" y="6254904"/>
            <a:ext cx="2924691" cy="399506"/>
          </a:xfrm>
          <a:prstGeom prst="rect">
            <a:avLst/>
          </a:prstGeom>
        </p:spPr>
      </p:pic>
    </p:spTree>
    <p:extLst>
      <p:ext uri="{BB962C8B-B14F-4D97-AF65-F5344CB8AC3E}">
        <p14:creationId xmlns:p14="http://schemas.microsoft.com/office/powerpoint/2010/main" val="24019505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AB11F56-0E89-48BF-A7DA-80B94648F661}"/>
              </a:ext>
            </a:extLst>
          </p:cNvPr>
          <p:cNvSpPr>
            <a:spLocks noGrp="1"/>
          </p:cNvSpPr>
          <p:nvPr>
            <p:ph type="title"/>
          </p:nvPr>
        </p:nvSpPr>
        <p:spPr/>
        <p:txBody>
          <a:bodyPr/>
          <a:lstStyle/>
          <a:p>
            <a:endParaRPr lang="en-US"/>
          </a:p>
        </p:txBody>
      </p:sp>
      <p:sp>
        <p:nvSpPr>
          <p:cNvPr id="3" name="İçerik Yer Tutucusu 2">
            <a:extLst>
              <a:ext uri="{FF2B5EF4-FFF2-40B4-BE49-F238E27FC236}">
                <a16:creationId xmlns:a16="http://schemas.microsoft.com/office/drawing/2014/main" id="{4E5AE2FE-59E2-4EF1-A23D-8CE3F9D26F17}"/>
              </a:ext>
            </a:extLst>
          </p:cNvPr>
          <p:cNvSpPr>
            <a:spLocks noGrp="1"/>
          </p:cNvSpPr>
          <p:nvPr>
            <p:ph idx="1"/>
          </p:nvPr>
        </p:nvSpPr>
        <p:spPr/>
        <p:txBody>
          <a:bodyPr/>
          <a:lstStyle/>
          <a:p>
            <a:endParaRPr lang="en-US"/>
          </a:p>
        </p:txBody>
      </p:sp>
      <p:pic>
        <p:nvPicPr>
          <p:cNvPr id="4" name="Resim 3">
            <a:extLst>
              <a:ext uri="{FF2B5EF4-FFF2-40B4-BE49-F238E27FC236}">
                <a16:creationId xmlns:a16="http://schemas.microsoft.com/office/drawing/2014/main" id="{D5946399-B117-4A59-B173-F76CD069597C}"/>
              </a:ext>
            </a:extLst>
          </p:cNvPr>
          <p:cNvPicPr>
            <a:picLocks noChangeAspect="1"/>
          </p:cNvPicPr>
          <p:nvPr/>
        </p:nvPicPr>
        <p:blipFill>
          <a:blip r:embed="rId2"/>
          <a:stretch>
            <a:fillRect/>
          </a:stretch>
        </p:blipFill>
        <p:spPr>
          <a:xfrm>
            <a:off x="280803" y="553136"/>
            <a:ext cx="8750743" cy="5542864"/>
          </a:xfrm>
          <a:prstGeom prst="rect">
            <a:avLst/>
          </a:prstGeom>
        </p:spPr>
      </p:pic>
    </p:spTree>
    <p:extLst>
      <p:ext uri="{BB962C8B-B14F-4D97-AF65-F5344CB8AC3E}">
        <p14:creationId xmlns:p14="http://schemas.microsoft.com/office/powerpoint/2010/main" val="1418745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Introduction</a:t>
            </a:r>
            <a:endParaRPr lang="tr-TR" dirty="0"/>
          </a:p>
        </p:txBody>
      </p:sp>
      <p:pic>
        <p:nvPicPr>
          <p:cNvPr id="4" name="Resim 3"/>
          <p:cNvPicPr/>
          <p:nvPr/>
        </p:nvPicPr>
        <p:blipFill>
          <a:blip r:embed="rId2" cstate="print">
            <a:extLst>
              <a:ext uri="{28A0092B-C50C-407E-A947-70E740481C1C}">
                <a14:useLocalDpi xmlns:a14="http://schemas.microsoft.com/office/drawing/2010/main" val="0"/>
              </a:ext>
            </a:extLst>
          </a:blip>
          <a:stretch>
            <a:fillRect/>
          </a:stretch>
        </p:blipFill>
        <p:spPr>
          <a:xfrm>
            <a:off x="1114072" y="1267094"/>
            <a:ext cx="6784549" cy="4323812"/>
          </a:xfrm>
          <a:prstGeom prst="rect">
            <a:avLst/>
          </a:prstGeom>
        </p:spPr>
      </p:pic>
      <p:sp>
        <p:nvSpPr>
          <p:cNvPr id="5" name="İçerik Yer Tutucusu 2">
            <a:extLst>
              <a:ext uri="{FF2B5EF4-FFF2-40B4-BE49-F238E27FC236}">
                <a16:creationId xmlns:a16="http://schemas.microsoft.com/office/drawing/2014/main" id="{685AE792-B875-495F-B529-D14B9751C496}"/>
              </a:ext>
            </a:extLst>
          </p:cNvPr>
          <p:cNvSpPr>
            <a:spLocks noGrp="1"/>
          </p:cNvSpPr>
          <p:nvPr>
            <p:ph idx="1"/>
          </p:nvPr>
        </p:nvSpPr>
        <p:spPr>
          <a:xfrm>
            <a:off x="628650" y="5590906"/>
            <a:ext cx="7886700" cy="732508"/>
          </a:xfrm>
        </p:spPr>
        <p:txBody>
          <a:bodyPr>
            <a:normAutofit fontScale="92500" lnSpcReduction="20000"/>
          </a:bodyPr>
          <a:lstStyle/>
          <a:p>
            <a:r>
              <a:rPr lang="tr-TR" dirty="0" err="1"/>
              <a:t>Note</a:t>
            </a:r>
            <a:r>
              <a:rPr lang="tr-TR" dirty="0"/>
              <a:t> </a:t>
            </a:r>
            <a:r>
              <a:rPr lang="tr-TR" dirty="0" err="1"/>
              <a:t>that</a:t>
            </a:r>
            <a:r>
              <a:rPr lang="tr-TR" dirty="0"/>
              <a:t> </a:t>
            </a:r>
            <a:r>
              <a:rPr lang="tr-TR" dirty="0" err="1"/>
              <a:t>gradient</a:t>
            </a:r>
            <a:r>
              <a:rPr lang="tr-TR" dirty="0"/>
              <a:t> </a:t>
            </a:r>
            <a:r>
              <a:rPr lang="tr-TR" dirty="0" err="1"/>
              <a:t>information</a:t>
            </a:r>
            <a:r>
              <a:rPr lang="tr-TR" dirty="0"/>
              <a:t> is </a:t>
            </a:r>
            <a:r>
              <a:rPr lang="tr-TR" dirty="0" err="1"/>
              <a:t>available</a:t>
            </a:r>
            <a:r>
              <a:rPr lang="tr-TR" dirty="0"/>
              <a:t> </a:t>
            </a:r>
            <a:r>
              <a:rPr lang="tr-TR" dirty="0" err="1"/>
              <a:t>for</a:t>
            </a:r>
            <a:r>
              <a:rPr lang="tr-TR" dirty="0"/>
              <a:t> </a:t>
            </a:r>
            <a:r>
              <a:rPr lang="tr-TR" dirty="0" err="1"/>
              <a:t>this</a:t>
            </a:r>
            <a:r>
              <a:rPr lang="tr-TR" dirty="0"/>
              <a:t> NN </a:t>
            </a:r>
            <a:r>
              <a:rPr lang="tr-TR" dirty="0" err="1"/>
              <a:t>structure</a:t>
            </a:r>
            <a:endParaRPr lang="tr-TR" dirty="0"/>
          </a:p>
        </p:txBody>
      </p:sp>
    </p:spTree>
    <p:extLst>
      <p:ext uri="{BB962C8B-B14F-4D97-AF65-F5344CB8AC3E}">
        <p14:creationId xmlns:p14="http://schemas.microsoft.com/office/powerpoint/2010/main" val="695348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014AB8F-865B-4E13-A799-620A4FBA4FA6}"/>
              </a:ext>
            </a:extLst>
          </p:cNvPr>
          <p:cNvSpPr>
            <a:spLocks noGrp="1"/>
          </p:cNvSpPr>
          <p:nvPr>
            <p:ph type="title"/>
          </p:nvPr>
        </p:nvSpPr>
        <p:spPr/>
        <p:txBody>
          <a:bodyPr/>
          <a:lstStyle/>
          <a:p>
            <a:endParaRPr lang="en-US"/>
          </a:p>
        </p:txBody>
      </p:sp>
      <p:sp>
        <p:nvSpPr>
          <p:cNvPr id="3" name="İçerik Yer Tutucusu 2">
            <a:extLst>
              <a:ext uri="{FF2B5EF4-FFF2-40B4-BE49-F238E27FC236}">
                <a16:creationId xmlns:a16="http://schemas.microsoft.com/office/drawing/2014/main" id="{EA8411DB-AF0E-4542-81F8-C899D09DA556}"/>
              </a:ext>
            </a:extLst>
          </p:cNvPr>
          <p:cNvSpPr>
            <a:spLocks noGrp="1"/>
          </p:cNvSpPr>
          <p:nvPr>
            <p:ph idx="1"/>
          </p:nvPr>
        </p:nvSpPr>
        <p:spPr/>
        <p:txBody>
          <a:bodyPr/>
          <a:lstStyle/>
          <a:p>
            <a:endParaRPr lang="en-US"/>
          </a:p>
        </p:txBody>
      </p:sp>
      <p:pic>
        <p:nvPicPr>
          <p:cNvPr id="4" name="Resim 3">
            <a:extLst>
              <a:ext uri="{FF2B5EF4-FFF2-40B4-BE49-F238E27FC236}">
                <a16:creationId xmlns:a16="http://schemas.microsoft.com/office/drawing/2014/main" id="{732EFDF5-6767-4F81-BCF6-EFE395B8DBE4}"/>
              </a:ext>
            </a:extLst>
          </p:cNvPr>
          <p:cNvPicPr>
            <a:picLocks noChangeAspect="1"/>
          </p:cNvPicPr>
          <p:nvPr/>
        </p:nvPicPr>
        <p:blipFill>
          <a:blip r:embed="rId2"/>
          <a:stretch>
            <a:fillRect/>
          </a:stretch>
        </p:blipFill>
        <p:spPr>
          <a:xfrm>
            <a:off x="651915" y="2004813"/>
            <a:ext cx="7840169" cy="2848373"/>
          </a:xfrm>
          <a:prstGeom prst="rect">
            <a:avLst/>
          </a:prstGeom>
        </p:spPr>
      </p:pic>
    </p:spTree>
    <p:extLst>
      <p:ext uri="{BB962C8B-B14F-4D97-AF65-F5344CB8AC3E}">
        <p14:creationId xmlns:p14="http://schemas.microsoft.com/office/powerpoint/2010/main" val="24762074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9F3E535-B48E-4A89-85BF-36AED1B961E5}"/>
              </a:ext>
            </a:extLst>
          </p:cNvPr>
          <p:cNvSpPr>
            <a:spLocks noGrp="1"/>
          </p:cNvSpPr>
          <p:nvPr>
            <p:ph type="title"/>
          </p:nvPr>
        </p:nvSpPr>
        <p:spPr/>
        <p:txBody>
          <a:bodyPr/>
          <a:lstStyle/>
          <a:p>
            <a:r>
              <a:rPr lang="tr-TR" dirty="0"/>
              <a:t>n4sid </a:t>
            </a:r>
            <a:r>
              <a:rPr lang="tr-TR" dirty="0" err="1"/>
              <a:t>generates</a:t>
            </a:r>
            <a:r>
              <a:rPr lang="tr-TR" dirty="0"/>
              <a:t> </a:t>
            </a:r>
            <a:r>
              <a:rPr lang="tr-TR" dirty="0" err="1"/>
              <a:t>this</a:t>
            </a:r>
            <a:r>
              <a:rPr lang="tr-TR" dirty="0"/>
              <a:t> SS model</a:t>
            </a:r>
            <a:endParaRPr lang="en-US" dirty="0"/>
          </a:p>
        </p:txBody>
      </p:sp>
      <p:pic>
        <p:nvPicPr>
          <p:cNvPr id="4" name="Resim 3">
            <a:extLst>
              <a:ext uri="{FF2B5EF4-FFF2-40B4-BE49-F238E27FC236}">
                <a16:creationId xmlns:a16="http://schemas.microsoft.com/office/drawing/2014/main" id="{3D693E1F-BFFF-4537-AEA8-9D1E7FD7183C}"/>
              </a:ext>
            </a:extLst>
          </p:cNvPr>
          <p:cNvPicPr>
            <a:picLocks noChangeAspect="1"/>
          </p:cNvPicPr>
          <p:nvPr/>
        </p:nvPicPr>
        <p:blipFill>
          <a:blip r:embed="rId2"/>
          <a:stretch>
            <a:fillRect/>
          </a:stretch>
        </p:blipFill>
        <p:spPr>
          <a:xfrm>
            <a:off x="537699" y="1934115"/>
            <a:ext cx="6639852" cy="1819529"/>
          </a:xfrm>
          <a:prstGeom prst="rect">
            <a:avLst/>
          </a:prstGeom>
        </p:spPr>
      </p:pic>
    </p:spTree>
    <p:extLst>
      <p:ext uri="{BB962C8B-B14F-4D97-AF65-F5344CB8AC3E}">
        <p14:creationId xmlns:p14="http://schemas.microsoft.com/office/powerpoint/2010/main" val="19407894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5BF038E8-03EF-42C0-8A34-D2136C55423C}"/>
              </a:ext>
            </a:extLst>
          </p:cNvPr>
          <p:cNvPicPr>
            <a:picLocks noChangeAspect="1"/>
          </p:cNvPicPr>
          <p:nvPr/>
        </p:nvPicPr>
        <p:blipFill>
          <a:blip r:embed="rId2"/>
          <a:stretch>
            <a:fillRect/>
          </a:stretch>
        </p:blipFill>
        <p:spPr>
          <a:xfrm>
            <a:off x="790047" y="756864"/>
            <a:ext cx="7563906" cy="5344271"/>
          </a:xfrm>
          <a:prstGeom prst="rect">
            <a:avLst/>
          </a:prstGeom>
        </p:spPr>
      </p:pic>
    </p:spTree>
    <p:extLst>
      <p:ext uri="{BB962C8B-B14F-4D97-AF65-F5344CB8AC3E}">
        <p14:creationId xmlns:p14="http://schemas.microsoft.com/office/powerpoint/2010/main" val="13274522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82DB1FF-F3D5-4916-82F3-62D15A3A47F5}"/>
              </a:ext>
            </a:extLst>
          </p:cNvPr>
          <p:cNvSpPr>
            <a:spLocks noGrp="1"/>
          </p:cNvSpPr>
          <p:nvPr>
            <p:ph type="title"/>
          </p:nvPr>
        </p:nvSpPr>
        <p:spPr/>
        <p:txBody>
          <a:bodyPr/>
          <a:lstStyle/>
          <a:p>
            <a:endParaRPr lang="en-US"/>
          </a:p>
        </p:txBody>
      </p:sp>
      <p:sp>
        <p:nvSpPr>
          <p:cNvPr id="3" name="İçerik Yer Tutucusu 2">
            <a:extLst>
              <a:ext uri="{FF2B5EF4-FFF2-40B4-BE49-F238E27FC236}">
                <a16:creationId xmlns:a16="http://schemas.microsoft.com/office/drawing/2014/main" id="{C385B45F-5507-4220-BEA0-63F9AD916594}"/>
              </a:ext>
            </a:extLst>
          </p:cNvPr>
          <p:cNvSpPr>
            <a:spLocks noGrp="1"/>
          </p:cNvSpPr>
          <p:nvPr>
            <p:ph idx="1"/>
          </p:nvPr>
        </p:nvSpPr>
        <p:spPr/>
        <p:txBody>
          <a:bodyPr/>
          <a:lstStyle/>
          <a:p>
            <a:endParaRPr lang="en-US"/>
          </a:p>
        </p:txBody>
      </p:sp>
      <p:pic>
        <p:nvPicPr>
          <p:cNvPr id="4" name="Resim 3">
            <a:extLst>
              <a:ext uri="{FF2B5EF4-FFF2-40B4-BE49-F238E27FC236}">
                <a16:creationId xmlns:a16="http://schemas.microsoft.com/office/drawing/2014/main" id="{616AA2B7-5CA1-46A0-8D29-43A6B5029C08}"/>
              </a:ext>
            </a:extLst>
          </p:cNvPr>
          <p:cNvPicPr>
            <a:picLocks noChangeAspect="1"/>
          </p:cNvPicPr>
          <p:nvPr/>
        </p:nvPicPr>
        <p:blipFill>
          <a:blip r:embed="rId2"/>
          <a:stretch>
            <a:fillRect/>
          </a:stretch>
        </p:blipFill>
        <p:spPr>
          <a:xfrm>
            <a:off x="828152" y="885470"/>
            <a:ext cx="7487695" cy="5087060"/>
          </a:xfrm>
          <a:prstGeom prst="rect">
            <a:avLst/>
          </a:prstGeom>
        </p:spPr>
      </p:pic>
    </p:spTree>
    <p:extLst>
      <p:ext uri="{BB962C8B-B14F-4D97-AF65-F5344CB8AC3E}">
        <p14:creationId xmlns:p14="http://schemas.microsoft.com/office/powerpoint/2010/main" val="1283011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3941494-8FE7-4275-A21A-784D6BC1E06C}"/>
              </a:ext>
            </a:extLst>
          </p:cNvPr>
          <p:cNvSpPr>
            <a:spLocks noGrp="1"/>
          </p:cNvSpPr>
          <p:nvPr>
            <p:ph type="title"/>
          </p:nvPr>
        </p:nvSpPr>
        <p:spPr/>
        <p:txBody>
          <a:bodyPr/>
          <a:lstStyle/>
          <a:p>
            <a:r>
              <a:rPr lang="tr-TR" dirty="0" err="1"/>
              <a:t>Conclusions</a:t>
            </a:r>
            <a:endParaRPr lang="en-US" dirty="0"/>
          </a:p>
        </p:txBody>
      </p:sp>
      <p:sp>
        <p:nvSpPr>
          <p:cNvPr id="3" name="İçerik Yer Tutucusu 2">
            <a:extLst>
              <a:ext uri="{FF2B5EF4-FFF2-40B4-BE49-F238E27FC236}">
                <a16:creationId xmlns:a16="http://schemas.microsoft.com/office/drawing/2014/main" id="{7839C9BC-B362-475E-A647-EED068913C69}"/>
              </a:ext>
            </a:extLst>
          </p:cNvPr>
          <p:cNvSpPr>
            <a:spLocks noGrp="1"/>
          </p:cNvSpPr>
          <p:nvPr>
            <p:ph idx="1"/>
          </p:nvPr>
        </p:nvSpPr>
        <p:spPr/>
        <p:txBody>
          <a:bodyPr>
            <a:normAutofit/>
          </a:bodyPr>
          <a:lstStyle/>
          <a:p>
            <a:pPr algn="just"/>
            <a:r>
              <a:rPr lang="en-US" dirty="0"/>
              <a:t>Based on the described algorithm and the studied numerical</a:t>
            </a:r>
            <a:r>
              <a:rPr lang="tr-TR" dirty="0"/>
              <a:t> </a:t>
            </a:r>
            <a:r>
              <a:rPr lang="en-US" dirty="0"/>
              <a:t>examples, the contribution of the current work is to define</a:t>
            </a:r>
            <a:r>
              <a:rPr lang="tr-TR" dirty="0"/>
              <a:t> </a:t>
            </a:r>
            <a:r>
              <a:rPr lang="en-US" dirty="0"/>
              <a:t>an algorithm that encodes multiple spectral information into a</a:t>
            </a:r>
            <a:r>
              <a:rPr lang="tr-TR" dirty="0"/>
              <a:t> </a:t>
            </a:r>
            <a:r>
              <a:rPr lang="en-US" dirty="0"/>
              <a:t>single switchable mother model. The work differentiates from</a:t>
            </a:r>
            <a:r>
              <a:rPr lang="tr-TR" dirty="0"/>
              <a:t> </a:t>
            </a:r>
            <a:r>
              <a:rPr lang="en-US" dirty="0"/>
              <a:t>the existing body of literature in terms of mask update which is</a:t>
            </a:r>
            <a:r>
              <a:rPr lang="tr-TR" dirty="0"/>
              <a:t> </a:t>
            </a:r>
            <a:r>
              <a:rPr lang="en-US"/>
              <a:t>carried </a:t>
            </a:r>
            <a:r>
              <a:rPr lang="en-US" dirty="0"/>
              <a:t>out simultaneously with the real parameter update.</a:t>
            </a:r>
          </a:p>
        </p:txBody>
      </p:sp>
    </p:spTree>
    <p:extLst>
      <p:ext uri="{BB962C8B-B14F-4D97-AF65-F5344CB8AC3E}">
        <p14:creationId xmlns:p14="http://schemas.microsoft.com/office/powerpoint/2010/main" val="2175638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a:blip r:embed="rId2" cstate="print">
            <a:extLst>
              <a:ext uri="{28A0092B-C50C-407E-A947-70E740481C1C}">
                <a14:useLocalDpi xmlns:a14="http://schemas.microsoft.com/office/drawing/2010/main" val="0"/>
              </a:ext>
            </a:extLst>
          </a:blip>
          <a:stretch>
            <a:fillRect/>
          </a:stretch>
        </p:blipFill>
        <p:spPr>
          <a:xfrm>
            <a:off x="5346156" y="1662000"/>
            <a:ext cx="3702478" cy="2365848"/>
          </a:xfrm>
          <a:prstGeom prst="rect">
            <a:avLst/>
          </a:prstGeom>
        </p:spPr>
      </p:pic>
      <p:sp>
        <p:nvSpPr>
          <p:cNvPr id="2" name="Unvan 1"/>
          <p:cNvSpPr>
            <a:spLocks noGrp="1"/>
          </p:cNvSpPr>
          <p:nvPr>
            <p:ph type="title"/>
          </p:nvPr>
        </p:nvSpPr>
        <p:spPr/>
        <p:txBody>
          <a:bodyPr/>
          <a:lstStyle/>
          <a:p>
            <a:r>
              <a:rPr lang="tr-TR" dirty="0"/>
              <a:t>On/</a:t>
            </a:r>
            <a:r>
              <a:rPr lang="tr-TR" dirty="0" err="1"/>
              <a:t>Off</a:t>
            </a:r>
            <a:r>
              <a:rPr lang="tr-TR" dirty="0"/>
              <a:t> </a:t>
            </a:r>
            <a:r>
              <a:rPr lang="tr-TR" dirty="0" err="1"/>
              <a:t>Type</a:t>
            </a:r>
            <a:r>
              <a:rPr lang="tr-TR" dirty="0"/>
              <a:t> </a:t>
            </a:r>
            <a:r>
              <a:rPr lang="tr-TR" dirty="0" err="1"/>
              <a:t>Masking</a:t>
            </a:r>
            <a:endParaRPr lang="tr-TR" dirty="0"/>
          </a:p>
        </p:txBody>
      </p:sp>
      <p:sp>
        <p:nvSpPr>
          <p:cNvPr id="3" name="İçerik Yer Tutucusu 2"/>
          <p:cNvSpPr>
            <a:spLocks noGrp="1"/>
          </p:cNvSpPr>
          <p:nvPr>
            <p:ph idx="1"/>
          </p:nvPr>
        </p:nvSpPr>
        <p:spPr>
          <a:xfrm>
            <a:off x="628650" y="1825625"/>
            <a:ext cx="4717505" cy="4351338"/>
          </a:xfrm>
        </p:spPr>
        <p:txBody>
          <a:bodyPr/>
          <a:lstStyle/>
          <a:p>
            <a:r>
              <a:rPr lang="en-US" dirty="0"/>
              <a:t>According to the figure, we deduce two immediate facts for the masking mechanism.</a:t>
            </a:r>
            <a:endParaRPr lang="tr-TR" dirty="0"/>
          </a:p>
          <a:p>
            <a:pPr lvl="1"/>
            <a:r>
              <a:rPr lang="en-US" dirty="0"/>
              <a:t>Every single parameter (weight or bias) must be active at least for one dataset.</a:t>
            </a:r>
            <a:endParaRPr lang="tr-TR" dirty="0"/>
          </a:p>
          <a:p>
            <a:pPr lvl="1"/>
            <a:r>
              <a:rPr lang="en-US" dirty="0"/>
              <a:t>The masking scheme must allow information flow from each input to each output.</a:t>
            </a:r>
            <a:endParaRPr lang="tr-TR" dirty="0"/>
          </a:p>
        </p:txBody>
      </p:sp>
    </p:spTree>
    <p:extLst>
      <p:ext uri="{BB962C8B-B14F-4D97-AF65-F5344CB8AC3E}">
        <p14:creationId xmlns:p14="http://schemas.microsoft.com/office/powerpoint/2010/main" val="1052737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Nomenclature</a:t>
            </a:r>
            <a:endParaRPr lang="tr-TR" dirty="0"/>
          </a:p>
        </p:txBody>
      </p:sp>
      <p:graphicFrame>
        <p:nvGraphicFramePr>
          <p:cNvPr id="6" name="Nesne 5"/>
          <p:cNvGraphicFramePr>
            <a:graphicFrameLocks noChangeAspect="1"/>
          </p:cNvGraphicFramePr>
          <p:nvPr>
            <p:extLst>
              <p:ext uri="{D42A27DB-BD31-4B8C-83A1-F6EECF244321}">
                <p14:modId xmlns:p14="http://schemas.microsoft.com/office/powerpoint/2010/main" val="2053792453"/>
              </p:ext>
            </p:extLst>
          </p:nvPr>
        </p:nvGraphicFramePr>
        <p:xfrm>
          <a:off x="714375" y="1689100"/>
          <a:ext cx="8345488" cy="4862513"/>
        </p:xfrm>
        <a:graphic>
          <a:graphicData uri="http://schemas.openxmlformats.org/presentationml/2006/ole">
            <mc:AlternateContent xmlns:mc="http://schemas.openxmlformats.org/markup-compatibility/2006">
              <mc:Choice xmlns:v="urn:schemas-microsoft-com:vml" Requires="v">
                <p:oleObj spid="_x0000_s1060" name="Belge" r:id="rId3" imgW="4907166" imgH="2871463" progId="Word.Document.12">
                  <p:embed/>
                </p:oleObj>
              </mc:Choice>
              <mc:Fallback>
                <p:oleObj name="Belge" r:id="rId3" imgW="4907166" imgH="2871463" progId="Word.Document.12">
                  <p:embed/>
                  <p:pic>
                    <p:nvPicPr>
                      <p:cNvPr id="0" name=""/>
                      <p:cNvPicPr/>
                      <p:nvPr/>
                    </p:nvPicPr>
                    <p:blipFill>
                      <a:blip r:embed="rId4"/>
                      <a:stretch>
                        <a:fillRect/>
                      </a:stretch>
                    </p:blipFill>
                    <p:spPr>
                      <a:xfrm>
                        <a:off x="714375" y="1689100"/>
                        <a:ext cx="8345488" cy="4862513"/>
                      </a:xfrm>
                      <a:prstGeom prst="rect">
                        <a:avLst/>
                      </a:prstGeom>
                    </p:spPr>
                  </p:pic>
                </p:oleObj>
              </mc:Fallback>
            </mc:AlternateContent>
          </a:graphicData>
        </a:graphic>
      </p:graphicFrame>
    </p:spTree>
    <p:extLst>
      <p:ext uri="{BB962C8B-B14F-4D97-AF65-F5344CB8AC3E}">
        <p14:creationId xmlns:p14="http://schemas.microsoft.com/office/powerpoint/2010/main" val="596500903"/>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410</TotalTime>
  <Words>2647</Words>
  <Application>Microsoft Office PowerPoint</Application>
  <PresentationFormat>Ekran Gösterisi (4:3)</PresentationFormat>
  <Paragraphs>204</Paragraphs>
  <Slides>74</Slides>
  <Notes>0</Notes>
  <HiddenSlides>0</HiddenSlides>
  <MMClips>0</MMClips>
  <ScaleCrop>false</ScaleCrop>
  <HeadingPairs>
    <vt:vector size="8" baseType="variant">
      <vt:variant>
        <vt:lpstr>Kullanılan Yazı Tipleri</vt:lpstr>
      </vt:variant>
      <vt:variant>
        <vt:i4>7</vt:i4>
      </vt:variant>
      <vt:variant>
        <vt:lpstr>Tema</vt:lpstr>
      </vt:variant>
      <vt:variant>
        <vt:i4>1</vt:i4>
      </vt:variant>
      <vt:variant>
        <vt:lpstr>Eklenmiş OLE Hizmet Programları</vt:lpstr>
      </vt:variant>
      <vt:variant>
        <vt:i4>2</vt:i4>
      </vt:variant>
      <vt:variant>
        <vt:lpstr>Slayt Başlıkları</vt:lpstr>
      </vt:variant>
      <vt:variant>
        <vt:i4>74</vt:i4>
      </vt:variant>
    </vt:vector>
  </HeadingPairs>
  <TitlesOfParts>
    <vt:vector size="84" baseType="lpstr">
      <vt:lpstr>Arial</vt:lpstr>
      <vt:lpstr>Calibri</vt:lpstr>
      <vt:lpstr>Calibri Light</vt:lpstr>
      <vt:lpstr>Courier New</vt:lpstr>
      <vt:lpstr>Symbol</vt:lpstr>
      <vt:lpstr>Tahoma</vt:lpstr>
      <vt:lpstr>Times New Roman</vt:lpstr>
      <vt:lpstr>Office Teması</vt:lpstr>
      <vt:lpstr>Belge</vt:lpstr>
      <vt:lpstr>Equation</vt:lpstr>
      <vt:lpstr>PowerPoint Sunusu</vt:lpstr>
      <vt:lpstr>Multiple Dataset Learning</vt:lpstr>
      <vt:lpstr>Gradient Based Case</vt:lpstr>
      <vt:lpstr>PowerPoint Sunusu</vt:lpstr>
      <vt:lpstr>Introduction</vt:lpstr>
      <vt:lpstr>Introduction</vt:lpstr>
      <vt:lpstr>Introduction</vt:lpstr>
      <vt:lpstr>On/Off Type Masking</vt:lpstr>
      <vt:lpstr>Nomenclature</vt:lpstr>
      <vt:lpstr>A Dataset to Learn</vt:lpstr>
      <vt:lpstr>Levenberg-Marquardt Algorithm for Single Dataset Case</vt:lpstr>
      <vt:lpstr>PowerPoint Sunusu</vt:lpstr>
      <vt:lpstr>PowerPoint Sunusu</vt:lpstr>
      <vt:lpstr>PowerPoint Sunusu</vt:lpstr>
      <vt:lpstr>PowerPoint Sunusu</vt:lpstr>
      <vt:lpstr>Modified Levenberg Marquardt Algorithm</vt:lpstr>
      <vt:lpstr>Multiple Datasets</vt:lpstr>
      <vt:lpstr>PowerPoint Sunusu</vt:lpstr>
      <vt:lpstr>Modified Levenberg Marquardt Algorithm</vt:lpstr>
      <vt:lpstr>PowerPoint Sunusu</vt:lpstr>
      <vt:lpstr>PowerPoint Sunusu</vt:lpstr>
      <vt:lpstr>An Illustrative Example</vt:lpstr>
      <vt:lpstr>An Illustrative Example</vt:lpstr>
      <vt:lpstr>Setting the Subnetworks</vt:lpstr>
      <vt:lpstr>Setting the Subnetworks</vt:lpstr>
      <vt:lpstr>Setting the Subnetworks Threshold and NN size must be chosen such that…</vt:lpstr>
      <vt:lpstr>Conclusions</vt:lpstr>
      <vt:lpstr>Non-Differentiable Case</vt:lpstr>
      <vt:lpstr>PowerPoint Sunusu</vt:lpstr>
      <vt:lpstr>PowerPoint Sunusu</vt:lpstr>
      <vt:lpstr>PowerPoint Sunusu</vt:lpstr>
      <vt:lpstr>PowerPoint Sunusu</vt:lpstr>
      <vt:lpstr>PowerPoint Sunusu</vt:lpstr>
      <vt:lpstr>PowerPoint Sunusu</vt:lpstr>
      <vt:lpstr>PowerPoint Sunusu</vt:lpstr>
      <vt:lpstr>PowerPoint Sunusu</vt:lpstr>
      <vt:lpstr>Experiments</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Bipolar Mask -1/+1 Instead of 0/1</vt:lpstr>
      <vt:lpstr>PowerPoint Sunusu</vt:lpstr>
      <vt:lpstr>Links to Federated Learning</vt:lpstr>
      <vt:lpstr>Links to Dynamical Systems and Control</vt:lpstr>
      <vt:lpstr>Links to XAI</vt:lpstr>
      <vt:lpstr>Links to Hardware Implementation</vt:lpstr>
      <vt:lpstr>System Identification Example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Comparison with SID</vt:lpstr>
      <vt:lpstr>PowerPoint Sunusu</vt:lpstr>
      <vt:lpstr>PowerPoint Sunusu</vt:lpstr>
      <vt:lpstr>n4sid generates this SS model</vt:lpstr>
      <vt:lpstr>PowerPoint Sunusu</vt:lpstr>
      <vt:lpstr>PowerPoint Sunusu</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Multiple Dataset Learning</dc:title>
  <dc:creator>Mehmet Önder Efe</dc:creator>
  <cp:lastModifiedBy>onderefe</cp:lastModifiedBy>
  <cp:revision>34</cp:revision>
  <dcterms:created xsi:type="dcterms:W3CDTF">2023-11-19T12:32:39Z</dcterms:created>
  <dcterms:modified xsi:type="dcterms:W3CDTF">2025-12-19T13:57:11Z</dcterms:modified>
</cp:coreProperties>
</file>